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61" r:id="rId1"/>
  </p:sldMasterIdLst>
  <p:notesMasterIdLst>
    <p:notesMasterId r:id="rId16"/>
  </p:notesMasterIdLst>
  <p:sldIdLst>
    <p:sldId id="257" r:id="rId2"/>
    <p:sldId id="298" r:id="rId3"/>
    <p:sldId id="307" r:id="rId4"/>
    <p:sldId id="260" r:id="rId5"/>
    <p:sldId id="301" r:id="rId6"/>
    <p:sldId id="261" r:id="rId7"/>
    <p:sldId id="300" r:id="rId8"/>
    <p:sldId id="288" r:id="rId9"/>
    <p:sldId id="302" r:id="rId10"/>
    <p:sldId id="303" r:id="rId11"/>
    <p:sldId id="304" r:id="rId12"/>
    <p:sldId id="305" r:id="rId13"/>
    <p:sldId id="278" r:id="rId14"/>
    <p:sldId id="306" r:id="rId15"/>
  </p:sldIdLst>
  <p:sldSz cx="9144000" cy="6858000" type="screen4x3"/>
  <p:notesSz cx="6881813" cy="92964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5" autoAdjust="0"/>
    <p:restoredTop sz="83273" autoAdjust="0"/>
  </p:normalViewPr>
  <p:slideViewPr>
    <p:cSldViewPr>
      <p:cViewPr varScale="1">
        <p:scale>
          <a:sx n="96" d="100"/>
          <a:sy n="96" d="100"/>
        </p:scale>
        <p:origin x="1656" y="84"/>
      </p:cViewPr>
      <p:guideLst>
        <p:guide orient="horz" pos="2160"/>
        <p:guide pos="2880"/>
      </p:guideLst>
    </p:cSldViewPr>
  </p:slideViewPr>
  <p:outlineViewPr>
    <p:cViewPr>
      <p:scale>
        <a:sx n="33" d="100"/>
        <a:sy n="33" d="100"/>
      </p:scale>
      <p:origin x="0" y="13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8182" y="4415790"/>
            <a:ext cx="5505449" cy="4183380"/>
          </a:xfrm>
          <a:prstGeom prst="rect">
            <a:avLst/>
          </a:prstGeom>
        </p:spPr>
        <p:txBody>
          <a:bodyPr lIns="92431" tIns="92431" rIns="92431" bIns="92431"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55932832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
        <p:cNvGrpSpPr/>
        <p:nvPr/>
      </p:nvGrpSpPr>
      <p:grpSpPr>
        <a:xfrm>
          <a:off x="0" y="0"/>
          <a:ext cx="0" cy="0"/>
          <a:chOff x="0" y="0"/>
          <a:chExt cx="0" cy="0"/>
        </a:xfrm>
      </p:grpSpPr>
      <p:sp>
        <p:nvSpPr>
          <p:cNvPr id="30" name="Shape 30"/>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 name="Shape 31"/>
          <p:cNvSpPr txBox="1">
            <a:spLocks noGrp="1"/>
          </p:cNvSpPr>
          <p:nvPr>
            <p:ph type="body" idx="1"/>
          </p:nvPr>
        </p:nvSpPr>
        <p:spPr>
          <a:xfrm>
            <a:off x="688182" y="4415790"/>
            <a:ext cx="5505449" cy="4183380"/>
          </a:xfrm>
          <a:prstGeom prst="rect">
            <a:avLst/>
          </a:prstGeom>
        </p:spPr>
        <p:txBody>
          <a:bodyPr lIns="92431" tIns="92431" rIns="92431" bIns="92431" anchor="t" anchorCtr="0">
            <a:noAutofit/>
          </a:bodyPr>
          <a:lstStyle/>
          <a:p>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dirty="0"/>
          </a:p>
        </p:txBody>
      </p:sp>
      <p:sp>
        <p:nvSpPr>
          <p:cNvPr id="45" name="Shape 45"/>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75429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dirty="0"/>
          </a:p>
        </p:txBody>
      </p:sp>
      <p:sp>
        <p:nvSpPr>
          <p:cNvPr id="45" name="Shape 45"/>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179056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
        <p:cNvGrpSpPr/>
        <p:nvPr/>
      </p:nvGrpSpPr>
      <p:grpSpPr>
        <a:xfrm>
          <a:off x="0" y="0"/>
          <a:ext cx="0" cy="0"/>
          <a:chOff x="0" y="0"/>
          <a:chExt cx="0" cy="0"/>
        </a:xfrm>
      </p:grpSpPr>
      <p:sp>
        <p:nvSpPr>
          <p:cNvPr id="30" name="Shape 30"/>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 name="Shape 31"/>
          <p:cNvSpPr txBox="1">
            <a:spLocks noGrp="1"/>
          </p:cNvSpPr>
          <p:nvPr>
            <p:ph type="body" idx="1"/>
          </p:nvPr>
        </p:nvSpPr>
        <p:spPr>
          <a:xfrm>
            <a:off x="688182" y="4415790"/>
            <a:ext cx="5505449" cy="4183380"/>
          </a:xfrm>
          <a:prstGeom prst="rect">
            <a:avLst/>
          </a:prstGeom>
        </p:spPr>
        <p:txBody>
          <a:bodyPr lIns="92431" tIns="92431" rIns="92431" bIns="92431" anchor="t" anchorCtr="0">
            <a:noAutofit/>
          </a:bodyPr>
          <a:lstStyle/>
          <a:p>
            <a:endParaRPr dirty="0"/>
          </a:p>
        </p:txBody>
      </p:sp>
    </p:spTree>
    <p:extLst>
      <p:ext uri="{BB962C8B-B14F-4D97-AF65-F5344CB8AC3E}">
        <p14:creationId xmlns:p14="http://schemas.microsoft.com/office/powerpoint/2010/main" val="26811871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dirty="0"/>
          </a:p>
        </p:txBody>
      </p:sp>
      <p:sp>
        <p:nvSpPr>
          <p:cNvPr id="136" name="Shape 136"/>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dirty="0"/>
          </a:p>
        </p:txBody>
      </p:sp>
      <p:sp>
        <p:nvSpPr>
          <p:cNvPr id="136" name="Shape 136"/>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54731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06991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42672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Shape 50"/>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lang="en-US" dirty="0">
              <a:effectLst/>
            </a:endParaRPr>
          </a:p>
        </p:txBody>
      </p:sp>
      <p:sp>
        <p:nvSpPr>
          <p:cNvPr id="51" name="Shape 51"/>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dirty="0"/>
          </a:p>
        </p:txBody>
      </p:sp>
      <p:sp>
        <p:nvSpPr>
          <p:cNvPr id="45" name="Shape 45"/>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82385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dirty="0"/>
          </a:p>
        </p:txBody>
      </p:sp>
      <p:sp>
        <p:nvSpPr>
          <p:cNvPr id="58" name="Shape 58"/>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dirty="0"/>
          </a:p>
        </p:txBody>
      </p:sp>
      <p:sp>
        <p:nvSpPr>
          <p:cNvPr id="70" name="Shape 70"/>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79767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dirty="0"/>
          </a:p>
        </p:txBody>
      </p:sp>
      <p:sp>
        <p:nvSpPr>
          <p:cNvPr id="58" name="Shape 58"/>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dirty="0"/>
          </a:p>
        </p:txBody>
      </p:sp>
      <p:sp>
        <p:nvSpPr>
          <p:cNvPr id="45" name="Shape 45"/>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546903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3A977F-2504-E741-85B4-8F01994E1F25}" type="datetimeFigureOut">
              <a:rPr lang="en-US" smtClean="0"/>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51058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9FFFB4-400D-1240-AB24-6F86C96D4DFB}" type="datetimeFigureOut">
              <a:rPr lang="en-US" smtClean="0"/>
              <a:t>4/6/2024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8127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9FFFB4-400D-1240-AB24-6F86C96D4DFB}" type="datetimeFigureOut">
              <a:rPr lang="en-US" smtClean="0"/>
              <a:t>4/6/2024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79999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9FFFB4-400D-1240-AB24-6F86C96D4DFB}" type="datetimeFigureOut">
              <a:rPr lang="en-US" smtClean="0"/>
              <a:t>4/6/2024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318368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9FFFB4-400D-1240-AB24-6F86C96D4DFB}" type="datetimeFigureOut">
              <a:rPr lang="en-US" smtClean="0"/>
              <a:t>4/6/2024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3443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D9FFFB4-400D-1240-AB24-6F86C96D4DFB}" type="datetimeFigureOut">
              <a:rPr lang="en-US" smtClean="0"/>
              <a:t>4/6/2024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54678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D9FFFB4-400D-1240-AB24-6F86C96D4DFB}" type="datetimeFigureOut">
              <a:rPr lang="en-US" smtClean="0"/>
              <a:t>4/6/2024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5918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9A7C16-FAF2-2C41-B697-563997C522AD}" type="datetimeFigureOut">
              <a:rPr lang="en-US" smtClean="0"/>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11382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19D9EA-0687-604F-B97A-763B6765DF9F}" type="datetimeFigureOut">
              <a:rPr lang="en-US" smtClean="0"/>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837097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685800" y="2286000"/>
            <a:ext cx="7772400" cy="11430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defRPr sz="5400" b="0" i="0" u="none" strike="noStrike" cap="none" baseline="0">
                <a:solidFill>
                  <a:srgbClr val="FF0000"/>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1" name="Shape 11"/>
          <p:cNvSpPr txBox="1">
            <a:spLocks noGrp="1"/>
          </p:cNvSpPr>
          <p:nvPr>
            <p:ph type="subTitle" idx="1"/>
          </p:nvPr>
        </p:nvSpPr>
        <p:spPr>
          <a:xfrm>
            <a:off x="1371600" y="3429000"/>
            <a:ext cx="6400799" cy="1066799"/>
          </a:xfrm>
          <a:prstGeom prst="rect">
            <a:avLst/>
          </a:prstGeom>
          <a:noFill/>
          <a:ln>
            <a:noFill/>
          </a:ln>
        </p:spPr>
        <p:txBody>
          <a:bodyPr lIns="91425" tIns="91425" rIns="91425" bIns="91425" anchor="t" anchorCtr="0"/>
          <a:lstStyle>
            <a:lvl1pPr marL="0" marR="0" indent="92075" algn="r" rtl="0">
              <a:lnSpc>
                <a:spcPct val="100000"/>
              </a:lnSpc>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2" name="Shape 12"/>
          <p:cNvSpPr txBox="1">
            <a:spLocks noGrp="1"/>
          </p:cNvSpPr>
          <p:nvPr>
            <p:ph type="body" idx="2"/>
          </p:nvPr>
        </p:nvSpPr>
        <p:spPr>
          <a:xfrm>
            <a:off x="685800" y="2819400"/>
            <a:ext cx="6934199" cy="3809999"/>
          </a:xfrm>
          <a:prstGeom prst="rect">
            <a:avLst/>
          </a:prstGeom>
          <a:noFill/>
          <a:ln>
            <a:noFill/>
          </a:ln>
        </p:spPr>
        <p:txBody>
          <a:bodyPr lIns="91425" tIns="91425" rIns="91425" bIns="91425" anchor="t" anchorCtr="0"/>
          <a:lstStyle>
            <a:lvl1pPr algn="r"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1pPr>
            <a:lvl2pPr marL="742950" indent="-193675" rtl="0">
              <a:lnSpc>
                <a:spcPct val="100000"/>
              </a:lnSpc>
              <a:spcBef>
                <a:spcPts val="480"/>
              </a:spcBef>
              <a:spcAft>
                <a:spcPts val="0"/>
              </a:spcAft>
              <a:buFont typeface="Arial"/>
              <a:buChar char="●"/>
              <a:defRPr sz="2400"/>
            </a:lvl2pPr>
            <a:lvl3pPr marL="1143000" indent="-152400" rtl="0">
              <a:lnSpc>
                <a:spcPct val="100000"/>
              </a:lnSpc>
              <a:spcBef>
                <a:spcPts val="400"/>
              </a:spcBef>
              <a:spcAft>
                <a:spcPts val="0"/>
              </a:spcAft>
              <a:buFont typeface="Arial"/>
              <a:buChar char="●"/>
              <a:defRPr sz="2000"/>
            </a:lvl3pPr>
            <a:lvl4pPr marL="1600200" indent="-158750" rtl="0">
              <a:lnSpc>
                <a:spcPct val="100000"/>
              </a:lnSpc>
              <a:spcBef>
                <a:spcPts val="360"/>
              </a:spcBef>
              <a:spcAft>
                <a:spcPts val="0"/>
              </a:spcAft>
              <a:buFont typeface="Arial"/>
              <a:buChar char="●"/>
              <a:defRPr sz="1800"/>
            </a:lvl4pPr>
            <a:lvl5pPr marL="2057400" indent="-158750" rtl="0">
              <a:lnSpc>
                <a:spcPct val="100000"/>
              </a:lnSpc>
              <a:spcBef>
                <a:spcPts val="360"/>
              </a:spcBef>
              <a:spcAft>
                <a:spcPts val="0"/>
              </a:spcAft>
              <a:buFont typeface="Arial"/>
              <a:buChar char="●"/>
              <a:defRPr>
                <a:latin typeface="Arial"/>
                <a:ea typeface="Arial"/>
                <a:cs typeface="Arial"/>
                <a:sym typeface="Arial"/>
              </a:defRPr>
            </a:lvl5pPr>
            <a:lvl6pPr marL="2514600" indent="-120650"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6pPr>
            <a:lvl7pPr marL="2971800" indent="-120650"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7pPr>
            <a:lvl8pPr marL="3429000" indent="-120650"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8pPr>
            <a:lvl9pPr marL="3886200" indent="-120650"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8238175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685800" y="1524000"/>
            <a:ext cx="7772400" cy="838199"/>
          </a:xfrm>
          <a:prstGeom prst="rect">
            <a:avLst/>
          </a:prstGeom>
          <a:noFill/>
          <a:ln>
            <a:noFill/>
          </a:ln>
        </p:spPr>
        <p:txBody>
          <a:bodyPr lIns="91425" tIns="91425" rIns="91425" bIns="91425" anchor="t" anchorCtr="0"/>
          <a:lstStyle>
            <a:lvl1pPr algn="ctr" rtl="0">
              <a:lnSpc>
                <a:spcPct val="100000"/>
              </a:lnSpc>
              <a:spcBef>
                <a:spcPts val="0"/>
              </a:spcBef>
              <a:spcAft>
                <a:spcPts val="0"/>
              </a:spcAft>
              <a:defRPr sz="4400">
                <a:solidFill>
                  <a:schemeClr val="dk2"/>
                </a:solidFill>
                <a:latin typeface="Times New Roman"/>
                <a:ea typeface="Times New Roman"/>
                <a:cs typeface="Times New Roman"/>
                <a:sym typeface="Times New Roman"/>
              </a:defRPr>
            </a:lvl1pPr>
            <a:lvl2pPr algn="ctr" rtl="0">
              <a:lnSpc>
                <a:spcPct val="100000"/>
              </a:lnSpc>
              <a:spcBef>
                <a:spcPts val="0"/>
              </a:spcBef>
              <a:spcAft>
                <a:spcPts val="0"/>
              </a:spcAft>
              <a:defRPr sz="4400">
                <a:solidFill>
                  <a:schemeClr val="dk2"/>
                </a:solidFill>
                <a:latin typeface="Times New Roman"/>
                <a:ea typeface="Times New Roman"/>
                <a:cs typeface="Times New Roman"/>
                <a:sym typeface="Times New Roman"/>
              </a:defRPr>
            </a:lvl2pPr>
            <a:lvl3pPr algn="ctr" rtl="0">
              <a:lnSpc>
                <a:spcPct val="100000"/>
              </a:lnSpc>
              <a:spcBef>
                <a:spcPts val="0"/>
              </a:spcBef>
              <a:spcAft>
                <a:spcPts val="0"/>
              </a:spcAft>
              <a:defRPr sz="4400">
                <a:solidFill>
                  <a:schemeClr val="dk2"/>
                </a:solidFill>
                <a:latin typeface="Times New Roman"/>
                <a:ea typeface="Times New Roman"/>
                <a:cs typeface="Times New Roman"/>
                <a:sym typeface="Times New Roman"/>
              </a:defRPr>
            </a:lvl3pPr>
            <a:lvl4pPr algn="ctr" rtl="0">
              <a:lnSpc>
                <a:spcPct val="100000"/>
              </a:lnSpc>
              <a:spcBef>
                <a:spcPts val="0"/>
              </a:spcBef>
              <a:spcAft>
                <a:spcPts val="0"/>
              </a:spcAft>
              <a:defRPr sz="4400">
                <a:solidFill>
                  <a:schemeClr val="dk2"/>
                </a:solidFill>
                <a:latin typeface="Times New Roman"/>
                <a:ea typeface="Times New Roman"/>
                <a:cs typeface="Times New Roman"/>
                <a:sym typeface="Times New Roman"/>
              </a:defRPr>
            </a:lvl4pPr>
            <a:lvl5pPr algn="ctr" rtl="0">
              <a:lnSpc>
                <a:spcPct val="100000"/>
              </a:lnSpc>
              <a:spcBef>
                <a:spcPts val="0"/>
              </a:spcBef>
              <a:spcAft>
                <a:spcPts val="0"/>
              </a:spcAft>
              <a:defRPr sz="4400">
                <a:solidFill>
                  <a:schemeClr val="dk2"/>
                </a:solidFill>
                <a:latin typeface="Times New Roman"/>
                <a:ea typeface="Times New Roman"/>
                <a:cs typeface="Times New Roman"/>
                <a:sym typeface="Times New Roman"/>
              </a:defRPr>
            </a:lvl5pPr>
            <a:lvl6pPr algn="ctr" rtl="0">
              <a:lnSpc>
                <a:spcPct val="100000"/>
              </a:lnSpc>
              <a:spcBef>
                <a:spcPts val="0"/>
              </a:spcBef>
              <a:spcAft>
                <a:spcPts val="0"/>
              </a:spcAft>
              <a:defRPr sz="4400">
                <a:solidFill>
                  <a:schemeClr val="dk2"/>
                </a:solidFill>
                <a:latin typeface="Times New Roman"/>
                <a:ea typeface="Times New Roman"/>
                <a:cs typeface="Times New Roman"/>
                <a:sym typeface="Times New Roman"/>
              </a:defRPr>
            </a:lvl6pPr>
            <a:lvl7pPr algn="ctr" rtl="0">
              <a:lnSpc>
                <a:spcPct val="100000"/>
              </a:lnSpc>
              <a:spcBef>
                <a:spcPts val="0"/>
              </a:spcBef>
              <a:spcAft>
                <a:spcPts val="0"/>
              </a:spcAft>
              <a:defRPr sz="4400">
                <a:solidFill>
                  <a:schemeClr val="dk2"/>
                </a:solidFill>
                <a:latin typeface="Times New Roman"/>
                <a:ea typeface="Times New Roman"/>
                <a:cs typeface="Times New Roman"/>
                <a:sym typeface="Times New Roman"/>
              </a:defRPr>
            </a:lvl7pPr>
            <a:lvl8pPr algn="ctr" rtl="0">
              <a:lnSpc>
                <a:spcPct val="100000"/>
              </a:lnSpc>
              <a:spcBef>
                <a:spcPts val="0"/>
              </a:spcBef>
              <a:spcAft>
                <a:spcPts val="0"/>
              </a:spcAft>
              <a:defRPr sz="4400">
                <a:solidFill>
                  <a:schemeClr val="dk2"/>
                </a:solidFill>
                <a:latin typeface="Times New Roman"/>
                <a:ea typeface="Times New Roman"/>
                <a:cs typeface="Times New Roman"/>
                <a:sym typeface="Times New Roman"/>
              </a:defRPr>
            </a:lvl8pPr>
            <a:lvl9pPr algn="ctr" rtl="0">
              <a:lnSpc>
                <a:spcPct val="100000"/>
              </a:lnSpc>
              <a:spcBef>
                <a:spcPts val="0"/>
              </a:spcBef>
              <a:spcAft>
                <a:spcPts val="0"/>
              </a:spcAft>
              <a:defRPr sz="4400">
                <a:solidFill>
                  <a:schemeClr val="dk2"/>
                </a:solidFill>
                <a:latin typeface="Times New Roman"/>
                <a:ea typeface="Times New Roman"/>
                <a:cs typeface="Times New Roman"/>
                <a:sym typeface="Times New Roman"/>
              </a:defRPr>
            </a:lvl9pPr>
          </a:lstStyle>
          <a:p>
            <a:endParaRPr/>
          </a:p>
        </p:txBody>
      </p:sp>
      <p:sp>
        <p:nvSpPr>
          <p:cNvPr id="15" name="Shape 15"/>
          <p:cNvSpPr txBox="1">
            <a:spLocks noGrp="1"/>
          </p:cNvSpPr>
          <p:nvPr>
            <p:ph type="body" idx="1"/>
          </p:nvPr>
        </p:nvSpPr>
        <p:spPr>
          <a:xfrm>
            <a:off x="685800" y="2286000"/>
            <a:ext cx="8077199" cy="4419599"/>
          </a:xfrm>
          <a:prstGeom prst="rect">
            <a:avLst/>
          </a:prstGeom>
          <a:noFill/>
          <a:ln>
            <a:noFill/>
          </a:ln>
        </p:spPr>
        <p:txBody>
          <a:bodyPr lIns="91425" tIns="91425" rIns="91425" bIns="91425" anchor="t" anchorCtr="0"/>
          <a:lstStyle>
            <a:lvl1pPr algn="r"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1pPr>
            <a:lvl2pPr marL="742950" indent="-193675" rtl="0">
              <a:lnSpc>
                <a:spcPct val="100000"/>
              </a:lnSpc>
              <a:spcBef>
                <a:spcPts val="480"/>
              </a:spcBef>
              <a:spcAft>
                <a:spcPts val="0"/>
              </a:spcAft>
              <a:buFont typeface="Arial"/>
              <a:buChar char="●"/>
              <a:defRPr sz="2400"/>
            </a:lvl2pPr>
            <a:lvl3pPr marL="1143000" indent="-152400" rtl="0">
              <a:lnSpc>
                <a:spcPct val="100000"/>
              </a:lnSpc>
              <a:spcBef>
                <a:spcPts val="400"/>
              </a:spcBef>
              <a:spcAft>
                <a:spcPts val="0"/>
              </a:spcAft>
              <a:buFont typeface="Arial"/>
              <a:buChar char="●"/>
              <a:defRPr sz="2000"/>
            </a:lvl3pPr>
            <a:lvl4pPr marL="1600200" indent="-158750" rtl="0">
              <a:lnSpc>
                <a:spcPct val="100000"/>
              </a:lnSpc>
              <a:spcBef>
                <a:spcPts val="360"/>
              </a:spcBef>
              <a:spcAft>
                <a:spcPts val="0"/>
              </a:spcAft>
              <a:buFont typeface="Arial"/>
              <a:buChar char="●"/>
              <a:defRPr sz="1800"/>
            </a:lvl4pPr>
            <a:lvl5pPr marL="2057400" indent="-158750" rtl="0">
              <a:lnSpc>
                <a:spcPct val="100000"/>
              </a:lnSpc>
              <a:spcBef>
                <a:spcPts val="360"/>
              </a:spcBef>
              <a:spcAft>
                <a:spcPts val="0"/>
              </a:spcAft>
              <a:buFont typeface="Arial"/>
              <a:buChar char="●"/>
              <a:defRPr>
                <a:latin typeface="Arial"/>
                <a:ea typeface="Arial"/>
                <a:cs typeface="Arial"/>
                <a:sym typeface="Arial"/>
              </a:defRPr>
            </a:lvl5pPr>
            <a:lvl6pPr marL="2514600" indent="-120650"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6pPr>
            <a:lvl7pPr marL="2971800" indent="-120650"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7pPr>
            <a:lvl8pPr marL="3429000" indent="-120650"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8pPr>
            <a:lvl9pPr marL="3886200" indent="-120650"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1491683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B9A02F-357D-AF42-B110-A7740AFDCA1B}" type="datetimeFigureOut">
              <a:rPr lang="en-US" smtClean="0"/>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5870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ABB9B27-4D02-2940-AED5-BC8F2B3B1507}" type="datetimeFigureOut">
              <a:rPr lang="en-US" smtClean="0"/>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6565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CF7878-2C98-7449-BB8F-764A5EA8E558}" type="datetimeFigureOut">
              <a:rPr lang="en-US" smtClean="0"/>
              <a:t>4/6/2024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0576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D2F403-9584-1749-B6AB-5E1C5F94527C}" type="datetimeFigureOut">
              <a:rPr lang="en-US" smtClean="0"/>
              <a:t>4/6/2024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48516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8C0351-EB03-5444-BA93-B7E778374E24}" type="datetimeFigureOut">
              <a:rPr lang="en-US" smtClean="0"/>
              <a:t>4/6/2024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1461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A7EADB90-FF7E-5041-AB9F-1BC0957AB829}" type="datetimeFigureOut">
              <a:rPr lang="en-US" smtClean="0"/>
              <a:t>4/6/2024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9263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EB8CB6-48D8-4E47-B0D3-B56230F429D0}" type="datetimeFigureOut">
              <a:rPr lang="en-US" smtClean="0"/>
              <a:t>4/6/2024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4092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F716D3-DCE8-CC45-8106-AE5DFCD073F9}" type="datetimeFigureOut">
              <a:rPr lang="en-US" smtClean="0"/>
              <a:t>4/6/2024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6399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1">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4D9FFFB4-400D-1240-AB24-6F86C96D4DFB}" type="datetimeFigureOut">
              <a:rPr lang="en-US" smtClean="0"/>
              <a:t>4/6/2024</a:t>
            </a:fld>
            <a:endParaRPr lang="en-US" dirty="0"/>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62665997"/>
      </p:ext>
    </p:extLst>
  </p:cSld>
  <p:clrMap bg1="lt1" tx1="dk1" bg2="lt2" tx2="dk2" accent1="accent1" accent2="accent2" accent3="accent3" accent4="accent4" accent5="accent5" accent6="accent6" hlink="hlink" folHlink="folHlink"/>
  <p:sldLayoutIdLst>
    <p:sldLayoutId id="2147484062" r:id="rId1"/>
    <p:sldLayoutId id="2147484063" r:id="rId2"/>
    <p:sldLayoutId id="2147484064" r:id="rId3"/>
    <p:sldLayoutId id="2147484065" r:id="rId4"/>
    <p:sldLayoutId id="2147484066" r:id="rId5"/>
    <p:sldLayoutId id="2147484067" r:id="rId6"/>
    <p:sldLayoutId id="2147484068" r:id="rId7"/>
    <p:sldLayoutId id="2147484069" r:id="rId8"/>
    <p:sldLayoutId id="2147484070" r:id="rId9"/>
    <p:sldLayoutId id="2147484071" r:id="rId10"/>
    <p:sldLayoutId id="2147484072" r:id="rId11"/>
    <p:sldLayoutId id="2147484073" r:id="rId12"/>
    <p:sldLayoutId id="2147484074" r:id="rId13"/>
    <p:sldLayoutId id="2147484075" r:id="rId14"/>
    <p:sldLayoutId id="2147484076" r:id="rId15"/>
    <p:sldLayoutId id="2147484077" r:id="rId16"/>
    <p:sldLayoutId id="2147484078" r:id="rId17"/>
    <p:sldLayoutId id="2147484079" r:id="rId18"/>
    <p:sldLayoutId id="2147484080" r:id="rId19"/>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1.xml"/><Relationship Id="rId1" Type="http://schemas.openxmlformats.org/officeDocument/2006/relationships/slideLayout" Target="../slideLayouts/slideLayout19.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4.xml"/><Relationship Id="rId1" Type="http://schemas.openxmlformats.org/officeDocument/2006/relationships/slideLayout" Target="../slideLayouts/slideLayout19.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6.xml"/><Relationship Id="rId1" Type="http://schemas.openxmlformats.org/officeDocument/2006/relationships/slideLayout" Target="../slideLayouts/slideLayout19.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7.xml"/><Relationship Id="rId1" Type="http://schemas.openxmlformats.org/officeDocument/2006/relationships/slideLayout" Target="../slideLayouts/slideLayout19.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
        <p:cNvGrpSpPr/>
        <p:nvPr/>
      </p:nvGrpSpPr>
      <p:grpSpPr>
        <a:xfrm>
          <a:off x="0" y="0"/>
          <a:ext cx="0" cy="0"/>
          <a:chOff x="0" y="0"/>
          <a:chExt cx="0" cy="0"/>
        </a:xfrm>
      </p:grpSpPr>
      <p:sp>
        <p:nvSpPr>
          <p:cNvPr id="27" name="Shape 27"/>
          <p:cNvSpPr txBox="1">
            <a:spLocks noGrp="1"/>
          </p:cNvSpPr>
          <p:nvPr>
            <p:ph type="ctrTitle"/>
          </p:nvPr>
        </p:nvSpPr>
        <p:spPr>
          <a:xfrm>
            <a:off x="595225" y="1295400"/>
            <a:ext cx="7772400" cy="1066800"/>
          </a:xfrm>
          <a:prstGeom prst="rect">
            <a:avLst/>
          </a:prstGeom>
        </p:spPr>
        <p:txBody>
          <a:bodyPr lIns="91425" tIns="91425" rIns="91425" bIns="91425" anchor="t" anchorCtr="0">
            <a:noAutofit/>
          </a:bodyPr>
          <a:lstStyle/>
          <a:p>
            <a:pPr>
              <a:spcBef>
                <a:spcPts val="0"/>
              </a:spcBef>
              <a:buNone/>
            </a:pPr>
            <a:r>
              <a:rPr lang="en-US" sz="4800" dirty="0">
                <a:latin typeface="Kalam" panose="02000000000000000000" pitchFamily="2" charset="0"/>
                <a:cs typeface="Kalam" panose="02000000000000000000" pitchFamily="2" charset="0"/>
              </a:rPr>
              <a:t>Financial Aid At-A-Glance</a:t>
            </a:r>
            <a:r>
              <a:rPr lang="en-US" sz="3200" dirty="0">
                <a:latin typeface="Kalam" panose="02000000000000000000" pitchFamily="2" charset="0"/>
                <a:cs typeface="Kalam" panose="02000000000000000000" pitchFamily="2" charset="0"/>
              </a:rPr>
              <a:t/>
            </a:r>
            <a:br>
              <a:rPr lang="en-US" sz="3200" dirty="0">
                <a:latin typeface="Kalam" panose="02000000000000000000" pitchFamily="2" charset="0"/>
                <a:cs typeface="Kalam" panose="02000000000000000000" pitchFamily="2" charset="0"/>
              </a:rPr>
            </a:br>
            <a:endParaRPr lang="en-US" sz="3200" dirty="0">
              <a:latin typeface="Kalam" panose="02000000000000000000" pitchFamily="2" charset="0"/>
              <a:cs typeface="Kalam" panose="02000000000000000000" pitchFamily="2" charset="0"/>
            </a:endParaRPr>
          </a:p>
        </p:txBody>
      </p:sp>
      <p:sp>
        <p:nvSpPr>
          <p:cNvPr id="28" name="Shape 28"/>
          <p:cNvSpPr txBox="1">
            <a:spLocks noGrp="1"/>
          </p:cNvSpPr>
          <p:nvPr>
            <p:ph type="body" idx="2"/>
          </p:nvPr>
        </p:nvSpPr>
        <p:spPr>
          <a:xfrm>
            <a:off x="710500" y="5334000"/>
            <a:ext cx="7214300" cy="1040175"/>
          </a:xfrm>
          <a:prstGeom prst="rect">
            <a:avLst/>
          </a:prstGeom>
        </p:spPr>
        <p:txBody>
          <a:bodyPr lIns="91425" tIns="91425" rIns="91425" bIns="91425" anchor="t" anchorCtr="0">
            <a:noAutofit/>
          </a:bodyPr>
          <a:lstStyle/>
          <a:p>
            <a:pPr marL="76200" indent="0" algn="ctr">
              <a:spcBef>
                <a:spcPts val="0"/>
              </a:spcBef>
              <a:buSzPct val="100000"/>
              <a:buNone/>
            </a:pPr>
            <a:r>
              <a:rPr lang="en-US" sz="3000" b="1" cap="none" dirty="0">
                <a:solidFill>
                  <a:srgbClr val="002060"/>
                </a:solidFill>
                <a:latin typeface="Calibri" panose="020F0502020204030204" pitchFamily="34" charset="0"/>
                <a:cs typeface="Calibri" panose="020F0502020204030204" pitchFamily="34" charset="0"/>
              </a:rPr>
              <a:t>Chicago-Kent College of Law ~ </a:t>
            </a:r>
            <a:r>
              <a:rPr lang="en-US" sz="3000" b="1" cap="none" dirty="0" err="1">
                <a:solidFill>
                  <a:srgbClr val="002060"/>
                </a:solidFill>
                <a:latin typeface="Calibri" panose="020F0502020204030204" pitchFamily="34" charset="0"/>
                <a:cs typeface="Calibri" panose="020F0502020204030204" pitchFamily="34" charset="0"/>
              </a:rPr>
              <a:t>Conviser</a:t>
            </a:r>
            <a:r>
              <a:rPr lang="en-US" sz="3000" b="1" cap="none" dirty="0">
                <a:solidFill>
                  <a:srgbClr val="002060"/>
                </a:solidFill>
                <a:latin typeface="Calibri" panose="020F0502020204030204" pitchFamily="34" charset="0"/>
                <a:cs typeface="Calibri" panose="020F0502020204030204" pitchFamily="34" charset="0"/>
              </a:rPr>
              <a:t> Law Center</a:t>
            </a:r>
          </a:p>
          <a:p>
            <a:pPr marL="457200" indent="-381000" algn="ctr">
              <a:spcBef>
                <a:spcPts val="0"/>
              </a:spcBef>
              <a:buSzPct val="100000"/>
            </a:pPr>
            <a:endParaRPr lang="en-US" sz="1800" b="1" dirty="0">
              <a:latin typeface="+mn-lt"/>
            </a:endParaRPr>
          </a:p>
          <a:p>
            <a:pPr marL="457200" indent="-381000" algn="l">
              <a:spcBef>
                <a:spcPts val="0"/>
              </a:spcBef>
              <a:buSzPct val="100000"/>
            </a:pPr>
            <a:endParaRPr lang="en-US" sz="1800" dirty="0">
              <a:latin typeface="+mn-lt"/>
            </a:endParaRPr>
          </a:p>
          <a:p>
            <a:pPr marL="457200" indent="-381000" algn="l">
              <a:spcBef>
                <a:spcPts val="0"/>
              </a:spcBef>
              <a:buSzPct val="100000"/>
            </a:pPr>
            <a:endParaRPr lang="en-US" sz="1800" dirty="0">
              <a:latin typeface="+mn-lt"/>
            </a:endParaRPr>
          </a:p>
          <a:p>
            <a:pPr marL="457200" indent="-381000" algn="l">
              <a:spcBef>
                <a:spcPts val="0"/>
              </a:spcBef>
              <a:buSzPct val="100000"/>
            </a:pPr>
            <a:endParaRPr lang="en-US" sz="1800" dirty="0">
              <a:latin typeface="+mn-lt"/>
            </a:endParaRPr>
          </a:p>
          <a:p>
            <a:pPr marL="457200" indent="-381000" algn="l">
              <a:spcBef>
                <a:spcPts val="0"/>
              </a:spcBef>
              <a:buSzPct val="100000"/>
            </a:pPr>
            <a:endParaRPr lang="en-US" sz="1800" dirty="0"/>
          </a:p>
          <a:p>
            <a:pPr marL="457200" indent="-381000" algn="l">
              <a:spcBef>
                <a:spcPts val="0"/>
              </a:spcBef>
              <a:buSzPct val="100000"/>
            </a:pPr>
            <a:endParaRPr lang="en-US" sz="1800" dirty="0"/>
          </a:p>
          <a:p>
            <a:pPr marL="457200" indent="-381000" algn="l">
              <a:spcBef>
                <a:spcPts val="0"/>
              </a:spcBef>
              <a:buSzPct val="100000"/>
            </a:pPr>
            <a:endParaRPr lang="en-US" sz="1800" dirty="0"/>
          </a:p>
          <a:p>
            <a:pPr marL="457200" indent="-381000" algn="l">
              <a:spcBef>
                <a:spcPts val="0"/>
              </a:spcBef>
              <a:buSzPct val="100000"/>
            </a:pPr>
            <a:endParaRPr lang="en-US" sz="1800" dirty="0"/>
          </a:p>
          <a:p>
            <a:pPr marL="457200" lvl="0" indent="-381000" algn="l">
              <a:spcBef>
                <a:spcPts val="0"/>
              </a:spcBef>
              <a:buClr>
                <a:schemeClr val="dk1"/>
              </a:buClr>
              <a:buSzPct val="100000"/>
              <a:buFont typeface="Arial"/>
              <a:buChar char="●"/>
            </a:pPr>
            <a:endParaRPr lang="en-US" sz="1800" dirty="0"/>
          </a:p>
        </p:txBody>
      </p:sp>
      <p:pic>
        <p:nvPicPr>
          <p:cNvPr id="4" name="Picture 3" descr="Logo IIT C KENT2 2012"/>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pic>
        <p:nvPicPr>
          <p:cNvPr id="2" name="Picture 1" descr="&lt;strong&gt;Financial Aid&lt;/strong&gt; and &lt;strong&gt;Financial&lt;/strong&gt; Literacy | OER Common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8800" y="2133600"/>
            <a:ext cx="5029200" cy="3200400"/>
          </a:xfrm>
          <a:prstGeom prst="rect">
            <a:avLst/>
          </a:prstGeom>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685800" y="1676400"/>
            <a:ext cx="7772400" cy="762000"/>
          </a:xfrm>
          <a:prstGeom prst="rect">
            <a:avLst/>
          </a:prstGeom>
          <a:noFill/>
          <a:ln>
            <a:noFill/>
          </a:ln>
        </p:spPr>
        <p:txBody>
          <a:bodyPr lIns="91425" tIns="45700" rIns="91425" bIns="45700" anchor="t" anchorCtr="0">
            <a:noAutofit/>
          </a:bodyPr>
          <a:lstStyle/>
          <a:p>
            <a:pPr lvl="0">
              <a:buClr>
                <a:schemeClr val="dk2"/>
              </a:buClr>
              <a:buSzPct val="25000"/>
            </a:pPr>
            <a:r>
              <a:rPr lang="en-US" cap="none" dirty="0">
                <a:solidFill>
                  <a:srgbClr val="FF0000"/>
                </a:solidFill>
                <a:latin typeface="Calibri" panose="020F0502020204030204" pitchFamily="34" charset="0"/>
                <a:ea typeface="Arial"/>
                <a:cs typeface="Calibri" panose="020F0502020204030204" pitchFamily="34" charset="0"/>
                <a:sym typeface="Arial"/>
              </a:rPr>
              <a:t>Financial Aid Disbursements</a:t>
            </a:r>
            <a:endParaRPr lang="en-US" sz="4400" i="0" u="none" strike="noStrike" cap="none" baseline="0" dirty="0">
              <a:solidFill>
                <a:srgbClr val="FF0000"/>
              </a:solidFill>
              <a:latin typeface="Calibri" panose="020F0502020204030204" pitchFamily="34" charset="0"/>
              <a:ea typeface="Arial"/>
              <a:cs typeface="Calibri" panose="020F0502020204030204" pitchFamily="34" charset="0"/>
              <a:sym typeface="Arial"/>
            </a:endParaRPr>
          </a:p>
        </p:txBody>
      </p:sp>
      <p:sp>
        <p:nvSpPr>
          <p:cNvPr id="41" name="Shape 41"/>
          <p:cNvSpPr txBox="1">
            <a:spLocks noGrp="1"/>
          </p:cNvSpPr>
          <p:nvPr>
            <p:ph type="body" idx="1"/>
          </p:nvPr>
        </p:nvSpPr>
        <p:spPr>
          <a:xfrm>
            <a:off x="678426" y="2667000"/>
            <a:ext cx="7533650" cy="3971925"/>
          </a:xfrm>
          <a:prstGeom prst="rect">
            <a:avLst/>
          </a:prstGeom>
          <a:noFill/>
          <a:ln>
            <a:noFill/>
          </a:ln>
        </p:spPr>
        <p:txBody>
          <a:bodyPr lIns="91425" tIns="45700" rIns="91425" bIns="45700" anchor="t" anchorCtr="0">
            <a:noAutofit/>
          </a:bodyPr>
          <a:lstStyle/>
          <a:p>
            <a:pPr marL="0" marR="0" lvl="0" indent="-22225" algn="l" rtl="0">
              <a:lnSpc>
                <a:spcPct val="100000"/>
              </a:lnSpc>
              <a:spcBef>
                <a:spcPts val="480"/>
              </a:spcBef>
              <a:spcAft>
                <a:spcPts val="0"/>
              </a:spcAft>
              <a:buClr>
                <a:schemeClr val="dk1"/>
              </a:buClr>
              <a:buSzPct val="100000"/>
              <a:buFont typeface="Arial"/>
              <a:buChar char="●"/>
            </a:pPr>
            <a:endParaRPr lang="en-US" sz="2000" b="0" i="0" u="none" strike="noStrike" cap="none" baseline="0" dirty="0">
              <a:solidFill>
                <a:schemeClr val="dk1"/>
              </a:solidFill>
              <a:sym typeface="Arial"/>
            </a:endParaRPr>
          </a:p>
          <a:p>
            <a:pPr lvl="0" indent="0" algn="ctr">
              <a:spcBef>
                <a:spcPts val="480"/>
              </a:spcBef>
              <a:buNone/>
            </a:pPr>
            <a:r>
              <a:rPr lang="en-US" sz="2000" cap="none" dirty="0">
                <a:latin typeface="Calibri" panose="020F0502020204030204" pitchFamily="34" charset="0"/>
                <a:cs typeface="Calibri" panose="020F0502020204030204" pitchFamily="34" charset="0"/>
              </a:rPr>
              <a:t>Financial Aid (scholarships and federal student loans) is disbursed in equal installments and applied directly to your Chicago-Kent student account before the start of each semester if all requirements are complete.</a:t>
            </a:r>
          </a:p>
          <a:p>
            <a:pPr lvl="0" indent="0" algn="ctr">
              <a:spcBef>
                <a:spcPts val="480"/>
              </a:spcBef>
              <a:buNone/>
            </a:pPr>
            <a:r>
              <a:rPr lang="en-US" sz="2000" cap="none" dirty="0">
                <a:latin typeface="Calibri" panose="020F0502020204030204" pitchFamily="34" charset="0"/>
                <a:cs typeface="Calibri" panose="020F0502020204030204" pitchFamily="34" charset="0"/>
              </a:rPr>
              <a:t>  </a:t>
            </a:r>
          </a:p>
          <a:p>
            <a:pPr lvl="0" indent="0" algn="ctr">
              <a:spcBef>
                <a:spcPts val="480"/>
              </a:spcBef>
              <a:buNone/>
            </a:pPr>
            <a:r>
              <a:rPr lang="en-US" sz="2000" i="1" u="sng" cap="none" dirty="0">
                <a:latin typeface="Calibri" panose="020F0502020204030204" pitchFamily="34" charset="0"/>
                <a:cs typeface="Calibri" panose="020F0502020204030204" pitchFamily="34" charset="0"/>
              </a:rPr>
              <a:t>This does not necessarily mean you will receive a refund before the start of classes. </a:t>
            </a:r>
            <a:endParaRPr sz="2000" b="0" i="1" u="sng" strike="noStrike" cap="none" dirty="0">
              <a:solidFill>
                <a:schemeClr val="dk1"/>
              </a:solidFill>
              <a:latin typeface="Calibri" panose="020F0502020204030204" pitchFamily="34" charset="0"/>
              <a:cs typeface="Calibri" panose="020F0502020204030204" pitchFamily="34" charset="0"/>
              <a:sym typeface="Arial"/>
            </a:endParaRPr>
          </a:p>
        </p:txBody>
      </p:sp>
      <p:sp>
        <p:nvSpPr>
          <p:cNvPr id="42" name="Shape 42"/>
          <p:cNvSpPr txBox="1"/>
          <p:nvPr/>
        </p:nvSpPr>
        <p:spPr>
          <a:xfrm>
            <a:off x="5087725" y="2971800"/>
            <a:ext cx="3000000" cy="3048001"/>
          </a:xfrm>
          <a:prstGeom prst="rect">
            <a:avLst/>
          </a:prstGeom>
        </p:spPr>
        <p:txBody>
          <a:bodyPr lIns="91425" tIns="91425" rIns="91425" bIns="91425" anchor="ctr" anchorCtr="0">
            <a:noAutofit/>
          </a:bodyPr>
          <a:lstStyle/>
          <a:p>
            <a:pPr lvl="0" rtl="0">
              <a:spcBef>
                <a:spcPts val="480"/>
              </a:spcBef>
              <a:buClr>
                <a:schemeClr val="dk1"/>
              </a:buClr>
              <a:buSzPct val="100000"/>
            </a:pPr>
            <a:endParaRPr lang="en-US" sz="2000" dirty="0">
              <a:solidFill>
                <a:schemeClr val="dk1"/>
              </a:solidFill>
            </a:endParaRPr>
          </a:p>
        </p:txBody>
      </p:sp>
      <p:pic>
        <p:nvPicPr>
          <p:cNvPr id="5" name="Picture 4" descr="Logo IIT C KENT2 2012"/>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2007962791"/>
      </p:ext>
    </p:extLst>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685800" y="1295400"/>
            <a:ext cx="7772400" cy="752476"/>
          </a:xfrm>
          <a:prstGeom prst="rect">
            <a:avLst/>
          </a:prstGeom>
          <a:noFill/>
          <a:ln>
            <a:noFill/>
          </a:ln>
        </p:spPr>
        <p:txBody>
          <a:bodyPr lIns="91425" tIns="45700" rIns="91425" bIns="45700" anchor="t" anchorCtr="0">
            <a:noAutofit/>
          </a:bodyPr>
          <a:lstStyle/>
          <a:p>
            <a:pPr lvl="0">
              <a:buClr>
                <a:schemeClr val="dk2"/>
              </a:buClr>
              <a:buSzPct val="25000"/>
            </a:pPr>
            <a:r>
              <a:rPr lang="en-US" cap="none" dirty="0">
                <a:solidFill>
                  <a:srgbClr val="FF0000"/>
                </a:solidFill>
                <a:latin typeface="Calibri" panose="020F0502020204030204" pitchFamily="34" charset="0"/>
                <a:ea typeface="Arial"/>
                <a:cs typeface="Calibri" panose="020F0502020204030204" pitchFamily="34" charset="0"/>
                <a:sym typeface="Arial"/>
              </a:rPr>
              <a:t>Refunds</a:t>
            </a:r>
            <a:endParaRPr lang="en-US" sz="4400" i="0" u="none" strike="noStrike" cap="none" baseline="0" dirty="0">
              <a:solidFill>
                <a:srgbClr val="FF0000"/>
              </a:solidFill>
              <a:latin typeface="Calibri" panose="020F0502020204030204" pitchFamily="34" charset="0"/>
              <a:ea typeface="Arial"/>
              <a:cs typeface="Calibri" panose="020F0502020204030204" pitchFamily="34" charset="0"/>
              <a:sym typeface="Arial"/>
            </a:endParaRPr>
          </a:p>
        </p:txBody>
      </p:sp>
      <p:sp>
        <p:nvSpPr>
          <p:cNvPr id="41" name="Shape 41"/>
          <p:cNvSpPr txBox="1">
            <a:spLocks noGrp="1"/>
          </p:cNvSpPr>
          <p:nvPr>
            <p:ph type="body" idx="1"/>
          </p:nvPr>
        </p:nvSpPr>
        <p:spPr>
          <a:xfrm>
            <a:off x="648929" y="2209800"/>
            <a:ext cx="7533650" cy="4429126"/>
          </a:xfrm>
          <a:prstGeom prst="rect">
            <a:avLst/>
          </a:prstGeom>
          <a:noFill/>
          <a:ln>
            <a:noFill/>
          </a:ln>
        </p:spPr>
        <p:txBody>
          <a:bodyPr lIns="91425" tIns="45700" rIns="91425" bIns="45700" anchor="t" anchorCtr="0">
            <a:noAutofit/>
          </a:bodyPr>
          <a:lstStyle/>
          <a:p>
            <a:pPr marL="514350" lvl="0" indent="-285750" algn="l">
              <a:spcBef>
                <a:spcPts val="480"/>
              </a:spcBef>
              <a:buFont typeface="Wingdings" panose="05000000000000000000" pitchFamily="2" charset="2"/>
              <a:buChar char="§"/>
            </a:pPr>
            <a:endParaRPr lang="en-US" sz="1800" b="0" i="0" u="none" strike="noStrike" cap="none" dirty="0">
              <a:solidFill>
                <a:schemeClr val="dk1"/>
              </a:solidFill>
              <a:latin typeface="Calibri" panose="020F0502020204030204" pitchFamily="34" charset="0"/>
              <a:cs typeface="Calibri" panose="020F0502020204030204" pitchFamily="34" charset="0"/>
              <a:sym typeface="Arial"/>
            </a:endParaRPr>
          </a:p>
          <a:p>
            <a:pPr marL="514350" lvl="0" indent="-285750" algn="l">
              <a:spcBef>
                <a:spcPts val="480"/>
              </a:spcBef>
              <a:buFont typeface="Wingdings" panose="05000000000000000000" pitchFamily="2" charset="2"/>
              <a:buChar char="§"/>
            </a:pPr>
            <a:r>
              <a:rPr lang="en-US" sz="1800" cap="none" dirty="0">
                <a:latin typeface="Calibri" panose="020F0502020204030204" pitchFamily="34" charset="0"/>
                <a:cs typeface="Calibri" panose="020F0502020204030204" pitchFamily="34" charset="0"/>
              </a:rPr>
              <a:t>The Refund process managed by the Student Accounting Office.  </a:t>
            </a:r>
          </a:p>
          <a:p>
            <a:pPr marL="514350" lvl="0" indent="-285750" algn="l">
              <a:spcBef>
                <a:spcPts val="480"/>
              </a:spcBef>
              <a:buFont typeface="Wingdings" panose="05000000000000000000" pitchFamily="2" charset="2"/>
              <a:buChar char="§"/>
            </a:pPr>
            <a:endParaRPr lang="en-US" sz="1800" cap="none" dirty="0">
              <a:latin typeface="Calibri" panose="020F0502020204030204" pitchFamily="34" charset="0"/>
              <a:cs typeface="Calibri" panose="020F0502020204030204" pitchFamily="34" charset="0"/>
            </a:endParaRPr>
          </a:p>
          <a:p>
            <a:pPr marL="514350" indent="-285750" algn="l">
              <a:spcBef>
                <a:spcPts val="480"/>
              </a:spcBef>
              <a:buFont typeface="Wingdings" panose="05000000000000000000" pitchFamily="2" charset="2"/>
              <a:buChar char="§"/>
            </a:pPr>
            <a:r>
              <a:rPr lang="en-US" sz="1800" cap="none" dirty="0">
                <a:latin typeface="Calibri" panose="020F0502020204030204" pitchFamily="34" charset="0"/>
                <a:cs typeface="Calibri" panose="020F0502020204030204" pitchFamily="34" charset="0"/>
              </a:rPr>
              <a:t>If you have a credit balance (excess of funds) after all financial aid is applied to your student account and your billable expenses (tuition and fees) are paid for the semester, the Student Accounting Office will process a refund.</a:t>
            </a:r>
          </a:p>
          <a:p>
            <a:pPr marL="514350" lvl="0" indent="-285750" algn="l">
              <a:spcBef>
                <a:spcPts val="480"/>
              </a:spcBef>
              <a:buFont typeface="Wingdings" panose="05000000000000000000" pitchFamily="2" charset="2"/>
              <a:buChar char="§"/>
            </a:pPr>
            <a:endParaRPr lang="en-US" sz="1800" cap="none" dirty="0">
              <a:latin typeface="Calibri" panose="020F0502020204030204" pitchFamily="34" charset="0"/>
              <a:cs typeface="Calibri" panose="020F0502020204030204" pitchFamily="34" charset="0"/>
            </a:endParaRPr>
          </a:p>
          <a:p>
            <a:pPr marL="514350" lvl="0" indent="-285750" algn="l">
              <a:spcBef>
                <a:spcPts val="480"/>
              </a:spcBef>
              <a:buFont typeface="Wingdings" panose="05000000000000000000" pitchFamily="2" charset="2"/>
              <a:buChar char="§"/>
            </a:pPr>
            <a:r>
              <a:rPr lang="en-US" sz="1800" cap="none" dirty="0">
                <a:latin typeface="Calibri" panose="020F0502020204030204" pitchFamily="34" charset="0"/>
                <a:cs typeface="Calibri" panose="020F0502020204030204" pitchFamily="34" charset="0"/>
              </a:rPr>
              <a:t>For a timeline of your refund, to discuss charges on your student account, or for information on setting up direct deposit or payment plans, please contact the Student Accounting Office at</a:t>
            </a:r>
            <a:r>
              <a:rPr lang="en-US" sz="1800" b="1" cap="none" dirty="0">
                <a:latin typeface="Calibri" panose="020F0502020204030204" pitchFamily="34" charset="0"/>
                <a:cs typeface="Calibri" panose="020F0502020204030204" pitchFamily="34" charset="0"/>
                <a:hlinkClick r:id="rId3"/>
              </a:rPr>
              <a:t> sa@iit.edu</a:t>
            </a:r>
            <a:r>
              <a:rPr lang="en-US" sz="1800" cap="none" dirty="0">
                <a:latin typeface="Calibri" panose="020F0502020204030204" pitchFamily="34" charset="0"/>
                <a:cs typeface="Calibri" panose="020F0502020204030204" pitchFamily="34" charset="0"/>
              </a:rPr>
              <a:t> or at (312) 567-3794.</a:t>
            </a:r>
            <a:endParaRPr sz="1800" b="0" i="0" u="none" strike="noStrike" cap="none" dirty="0">
              <a:solidFill>
                <a:schemeClr val="dk1"/>
              </a:solidFill>
              <a:latin typeface="Calibri" panose="020F0502020204030204" pitchFamily="34" charset="0"/>
              <a:cs typeface="Calibri" panose="020F0502020204030204" pitchFamily="34" charset="0"/>
              <a:sym typeface="Arial"/>
            </a:endParaRPr>
          </a:p>
        </p:txBody>
      </p:sp>
      <p:sp>
        <p:nvSpPr>
          <p:cNvPr id="42" name="Shape 42"/>
          <p:cNvSpPr txBox="1"/>
          <p:nvPr/>
        </p:nvSpPr>
        <p:spPr>
          <a:xfrm>
            <a:off x="5087725" y="2971800"/>
            <a:ext cx="3000000" cy="3048001"/>
          </a:xfrm>
          <a:prstGeom prst="rect">
            <a:avLst/>
          </a:prstGeom>
        </p:spPr>
        <p:txBody>
          <a:bodyPr lIns="91425" tIns="91425" rIns="91425" bIns="91425" anchor="ctr" anchorCtr="0">
            <a:noAutofit/>
          </a:bodyPr>
          <a:lstStyle/>
          <a:p>
            <a:pPr lvl="0" rtl="0">
              <a:spcBef>
                <a:spcPts val="480"/>
              </a:spcBef>
              <a:buClr>
                <a:schemeClr val="dk1"/>
              </a:buClr>
              <a:buSzPct val="100000"/>
            </a:pPr>
            <a:endParaRPr lang="en-US" sz="2000" dirty="0">
              <a:solidFill>
                <a:schemeClr val="dk1"/>
              </a:solidFill>
            </a:endParaRPr>
          </a:p>
        </p:txBody>
      </p:sp>
      <p:pic>
        <p:nvPicPr>
          <p:cNvPr id="5" name="Picture 4" descr="Logo IIT C KENT2 2012"/>
          <p:cNvPicPr/>
          <p:nvPr/>
        </p:nvPicPr>
        <p:blipFill>
          <a:blip r:embed="rId4">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2706942188"/>
      </p:ext>
    </p:extLst>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
        <p:cNvGrpSpPr/>
        <p:nvPr/>
      </p:nvGrpSpPr>
      <p:grpSpPr>
        <a:xfrm>
          <a:off x="0" y="0"/>
          <a:ext cx="0" cy="0"/>
          <a:chOff x="0" y="0"/>
          <a:chExt cx="0" cy="0"/>
        </a:xfrm>
      </p:grpSpPr>
      <p:sp>
        <p:nvSpPr>
          <p:cNvPr id="27" name="Shape 27"/>
          <p:cNvSpPr txBox="1">
            <a:spLocks noGrp="1"/>
          </p:cNvSpPr>
          <p:nvPr>
            <p:ph type="ctrTitle"/>
          </p:nvPr>
        </p:nvSpPr>
        <p:spPr>
          <a:xfrm>
            <a:off x="595225" y="1066800"/>
            <a:ext cx="7772400" cy="1219200"/>
          </a:xfrm>
          <a:prstGeom prst="rect">
            <a:avLst/>
          </a:prstGeom>
        </p:spPr>
        <p:txBody>
          <a:bodyPr lIns="91425" tIns="91425" rIns="91425" bIns="91425" anchor="t" anchorCtr="0">
            <a:noAutofit/>
          </a:bodyPr>
          <a:lstStyle/>
          <a:p>
            <a:pPr>
              <a:spcBef>
                <a:spcPts val="0"/>
              </a:spcBef>
              <a:buNone/>
            </a:pPr>
            <a:r>
              <a:rPr lang="en-US" sz="4400" dirty="0" err="1">
                <a:solidFill>
                  <a:srgbClr val="002060"/>
                </a:solidFill>
                <a:latin typeface="Arial Narrow" panose="020B0606020202030204" pitchFamily="34" charset="0"/>
              </a:rPr>
              <a:t>AccessLex</a:t>
            </a:r>
            <a:r>
              <a:rPr lang="en-US" sz="4400" dirty="0">
                <a:latin typeface="Arial Narrow" panose="020B0606020202030204" pitchFamily="34" charset="0"/>
              </a:rPr>
              <a:t/>
            </a:r>
            <a:br>
              <a:rPr lang="en-US" sz="4400" dirty="0">
                <a:latin typeface="Arial Narrow" panose="020B0606020202030204" pitchFamily="34" charset="0"/>
              </a:rPr>
            </a:br>
            <a:r>
              <a:rPr lang="en-US" sz="2400" dirty="0">
                <a:solidFill>
                  <a:srgbClr val="002060"/>
                </a:solidFill>
                <a:latin typeface="Arial Narrow" panose="020B0606020202030204" pitchFamily="34" charset="0"/>
              </a:rPr>
              <a:t>Center for Education &amp; Financial Capability</a:t>
            </a:r>
            <a:endParaRPr lang="en-US" sz="4400" dirty="0">
              <a:solidFill>
                <a:srgbClr val="002060"/>
              </a:solidFill>
            </a:endParaRPr>
          </a:p>
        </p:txBody>
      </p:sp>
      <p:sp>
        <p:nvSpPr>
          <p:cNvPr id="28" name="Shape 28"/>
          <p:cNvSpPr txBox="1">
            <a:spLocks noGrp="1"/>
          </p:cNvSpPr>
          <p:nvPr>
            <p:ph type="body" idx="2"/>
          </p:nvPr>
        </p:nvSpPr>
        <p:spPr>
          <a:xfrm>
            <a:off x="710500" y="2286000"/>
            <a:ext cx="7657125" cy="4572000"/>
          </a:xfrm>
          <a:prstGeom prst="rect">
            <a:avLst/>
          </a:prstGeom>
        </p:spPr>
        <p:txBody>
          <a:bodyPr lIns="91425" tIns="91425" rIns="91425" bIns="91425" anchor="t" anchorCtr="0">
            <a:noAutofit/>
          </a:bodyPr>
          <a:lstStyle/>
          <a:p>
            <a:pPr marL="419100" indent="-342900" algn="l">
              <a:spcBef>
                <a:spcPts val="0"/>
              </a:spcBef>
              <a:buSzPct val="100000"/>
              <a:buFont typeface="Wingdings" panose="05000000000000000000" pitchFamily="2" charset="2"/>
              <a:buChar char="v"/>
            </a:pPr>
            <a:r>
              <a:rPr lang="en-US" sz="2200" cap="none" dirty="0">
                <a:latin typeface="Calibri" panose="020F0502020204030204" pitchFamily="34" charset="0"/>
                <a:cs typeface="Calibri" panose="020F0502020204030204" pitchFamily="34" charset="0"/>
              </a:rPr>
              <a:t>Personal Finance Program for Law Students that offers on-campus and online resources for every step of your law school journey.</a:t>
            </a:r>
          </a:p>
          <a:p>
            <a:pPr marL="457200" indent="-381000" algn="l">
              <a:spcBef>
                <a:spcPts val="0"/>
              </a:spcBef>
              <a:buSzPct val="100000"/>
              <a:buFont typeface="Wingdings" panose="05000000000000000000" pitchFamily="2" charset="2"/>
              <a:buChar char="v"/>
            </a:pPr>
            <a:endParaRPr lang="en-US" sz="2200" cap="none" dirty="0">
              <a:latin typeface="Calibri" panose="020F0502020204030204" pitchFamily="34" charset="0"/>
              <a:cs typeface="Calibri" panose="020F0502020204030204" pitchFamily="34" charset="0"/>
            </a:endParaRPr>
          </a:p>
          <a:p>
            <a:pPr marL="457200" indent="-381000" algn="l">
              <a:spcBef>
                <a:spcPts val="0"/>
              </a:spcBef>
              <a:buSzPct val="100000"/>
              <a:buFont typeface="Wingdings" panose="05000000000000000000" pitchFamily="2" charset="2"/>
              <a:buChar char="v"/>
            </a:pPr>
            <a:r>
              <a:rPr lang="en-US" sz="2200" cap="none" dirty="0">
                <a:latin typeface="Calibri" panose="020F0502020204030204" pitchFamily="34" charset="0"/>
                <a:cs typeface="Calibri" panose="020F0502020204030204" pitchFamily="34" charset="0"/>
              </a:rPr>
              <a:t>Scholarship Drawings</a:t>
            </a:r>
          </a:p>
          <a:p>
            <a:pPr marL="457200" indent="-381000" algn="l">
              <a:spcBef>
                <a:spcPts val="0"/>
              </a:spcBef>
              <a:buSzPct val="100000"/>
              <a:buFont typeface="Wingdings" panose="05000000000000000000" pitchFamily="2" charset="2"/>
              <a:buChar char="v"/>
            </a:pPr>
            <a:endParaRPr lang="en-US" sz="2200" cap="none" dirty="0">
              <a:latin typeface="Calibri" panose="020F0502020204030204" pitchFamily="34" charset="0"/>
              <a:cs typeface="Calibri" panose="020F0502020204030204" pitchFamily="34" charset="0"/>
            </a:endParaRPr>
          </a:p>
          <a:p>
            <a:pPr marL="457200" indent="-381000" algn="l">
              <a:spcBef>
                <a:spcPts val="0"/>
              </a:spcBef>
              <a:buSzPct val="100000"/>
              <a:buFont typeface="Wingdings" panose="05000000000000000000" pitchFamily="2" charset="2"/>
              <a:buChar char="v"/>
            </a:pPr>
            <a:r>
              <a:rPr lang="en-US" sz="2200" cap="none" dirty="0">
                <a:latin typeface="Calibri" panose="020F0502020204030204" pitchFamily="34" charset="0"/>
                <a:cs typeface="Calibri" panose="020F0502020204030204" pitchFamily="34" charset="0"/>
              </a:rPr>
              <a:t>Offer one-on-one counseling </a:t>
            </a:r>
          </a:p>
          <a:p>
            <a:pPr marL="971550" lvl="1" indent="-381000">
              <a:spcBef>
                <a:spcPts val="0"/>
              </a:spcBef>
              <a:buSzPct val="100000"/>
              <a:buFont typeface="Wingdings" panose="05000000000000000000" pitchFamily="2" charset="2"/>
              <a:buChar char="v"/>
            </a:pPr>
            <a:r>
              <a:rPr lang="en-US" sz="1800" cap="none" dirty="0">
                <a:latin typeface="Calibri" panose="020F0502020204030204" pitchFamily="34" charset="0"/>
                <a:cs typeface="Calibri" panose="020F0502020204030204" pitchFamily="34" charset="0"/>
              </a:rPr>
              <a:t>Budgeting</a:t>
            </a:r>
          </a:p>
          <a:p>
            <a:pPr marL="971550" lvl="1" indent="-381000">
              <a:spcBef>
                <a:spcPts val="0"/>
              </a:spcBef>
              <a:buSzPct val="100000"/>
              <a:buFont typeface="Wingdings" panose="05000000000000000000" pitchFamily="2" charset="2"/>
              <a:buChar char="v"/>
            </a:pPr>
            <a:r>
              <a:rPr lang="en-US" sz="1800" cap="none" dirty="0">
                <a:latin typeface="Calibri" panose="020F0502020204030204" pitchFamily="34" charset="0"/>
                <a:cs typeface="Calibri" panose="020F0502020204030204" pitchFamily="34" charset="0"/>
              </a:rPr>
              <a:t>Topics specific to 1Ls, 2Ls and 3Ls</a:t>
            </a:r>
          </a:p>
          <a:p>
            <a:pPr marL="971550" lvl="1" indent="-381000">
              <a:spcBef>
                <a:spcPts val="0"/>
              </a:spcBef>
              <a:buSzPct val="100000"/>
              <a:buFont typeface="Wingdings" panose="05000000000000000000" pitchFamily="2" charset="2"/>
              <a:buChar char="v"/>
            </a:pPr>
            <a:r>
              <a:rPr lang="en-US" sz="1800" cap="none" dirty="0">
                <a:latin typeface="Calibri" panose="020F0502020204030204" pitchFamily="34" charset="0"/>
                <a:cs typeface="Calibri" panose="020F0502020204030204" pitchFamily="34" charset="0"/>
              </a:rPr>
              <a:t>Loan Repayment, PSLF and transitioning from law school to employment as you launch your career.</a:t>
            </a:r>
          </a:p>
          <a:p>
            <a:pPr marL="971550" lvl="1" indent="-381000">
              <a:spcBef>
                <a:spcPts val="0"/>
              </a:spcBef>
              <a:buSzPct val="100000"/>
              <a:buFont typeface="Wingdings" panose="05000000000000000000" pitchFamily="2" charset="2"/>
              <a:buChar char="v"/>
            </a:pPr>
            <a:endParaRPr lang="en-US" sz="2200" cap="none" dirty="0">
              <a:latin typeface="Calibri" panose="020F0502020204030204" pitchFamily="34" charset="0"/>
              <a:cs typeface="Calibri" panose="020F0502020204030204" pitchFamily="34" charset="0"/>
            </a:endParaRPr>
          </a:p>
          <a:p>
            <a:pPr marL="457200" indent="-381000" algn="l">
              <a:spcBef>
                <a:spcPts val="0"/>
              </a:spcBef>
              <a:buSzPct val="100000"/>
              <a:buFont typeface="Wingdings" panose="05000000000000000000" pitchFamily="2" charset="2"/>
              <a:buChar char="v"/>
            </a:pPr>
            <a:r>
              <a:rPr lang="en-US" sz="2200" b="1" dirty="0">
                <a:solidFill>
                  <a:srgbClr val="FF0000"/>
                </a:solidFill>
                <a:latin typeface="Calibri" panose="020F0502020204030204" pitchFamily="34" charset="0"/>
                <a:cs typeface="Calibri" panose="020F0502020204030204" pitchFamily="34" charset="0"/>
              </a:rPr>
              <a:t>AskEDNA.Accesslex.org</a:t>
            </a:r>
          </a:p>
          <a:p>
            <a:pPr marL="457200" indent="-381000" algn="l">
              <a:spcBef>
                <a:spcPts val="0"/>
              </a:spcBef>
              <a:buSzPct val="100000"/>
            </a:pPr>
            <a:endParaRPr lang="en-US" sz="1800" dirty="0">
              <a:latin typeface="+mn-lt"/>
            </a:endParaRPr>
          </a:p>
          <a:p>
            <a:pPr marL="457200" indent="-381000" algn="l">
              <a:spcBef>
                <a:spcPts val="0"/>
              </a:spcBef>
              <a:buSzPct val="100000"/>
            </a:pPr>
            <a:endParaRPr lang="en-US" sz="1800" dirty="0">
              <a:latin typeface="+mn-lt"/>
            </a:endParaRPr>
          </a:p>
          <a:p>
            <a:pPr marL="457200" indent="-381000" algn="l">
              <a:spcBef>
                <a:spcPts val="0"/>
              </a:spcBef>
              <a:buSzPct val="100000"/>
            </a:pPr>
            <a:endParaRPr lang="en-US" sz="1800" dirty="0">
              <a:latin typeface="+mn-lt"/>
            </a:endParaRPr>
          </a:p>
          <a:p>
            <a:pPr marL="457200" indent="-381000" algn="l">
              <a:spcBef>
                <a:spcPts val="0"/>
              </a:spcBef>
              <a:buSzPct val="100000"/>
            </a:pPr>
            <a:endParaRPr lang="en-US" sz="1800" dirty="0"/>
          </a:p>
          <a:p>
            <a:pPr marL="457200" indent="-381000" algn="l">
              <a:spcBef>
                <a:spcPts val="0"/>
              </a:spcBef>
              <a:buSzPct val="100000"/>
            </a:pPr>
            <a:endParaRPr lang="en-US" sz="1800" dirty="0"/>
          </a:p>
          <a:p>
            <a:pPr marL="457200" indent="-381000" algn="l">
              <a:spcBef>
                <a:spcPts val="0"/>
              </a:spcBef>
              <a:buSzPct val="100000"/>
            </a:pPr>
            <a:endParaRPr lang="en-US" sz="1800" dirty="0"/>
          </a:p>
          <a:p>
            <a:pPr marL="457200" indent="-381000" algn="l">
              <a:spcBef>
                <a:spcPts val="0"/>
              </a:spcBef>
              <a:buSzPct val="100000"/>
            </a:pPr>
            <a:endParaRPr lang="en-US" sz="1800" dirty="0"/>
          </a:p>
          <a:p>
            <a:pPr marL="457200" lvl="0" indent="-381000" algn="l">
              <a:spcBef>
                <a:spcPts val="0"/>
              </a:spcBef>
              <a:buClr>
                <a:schemeClr val="dk1"/>
              </a:buClr>
              <a:buSzPct val="100000"/>
              <a:buFont typeface="Arial"/>
              <a:buChar char="●"/>
            </a:pPr>
            <a:endParaRPr lang="en-US" sz="1800" dirty="0"/>
          </a:p>
        </p:txBody>
      </p:sp>
      <p:pic>
        <p:nvPicPr>
          <p:cNvPr id="4" name="Picture 3" descr="Logo IIT C KENT2 2012"/>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1178094229"/>
      </p:ext>
    </p:extLst>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685800" y="1447800"/>
            <a:ext cx="8229600" cy="1371600"/>
          </a:xfrm>
          <a:prstGeom prst="rect">
            <a:avLst/>
          </a:prstGeom>
          <a:noFill/>
          <a:ln>
            <a:noFill/>
          </a:ln>
        </p:spPr>
        <p:txBody>
          <a:bodyPr lIns="91425" tIns="45700" rIns="91425" bIns="45700" anchor="t" anchorCtr="0">
            <a:noAutofit/>
          </a:bodyPr>
          <a:lstStyle/>
          <a:p>
            <a:pPr marL="0" marR="0" lvl="0" indent="0" rtl="0">
              <a:lnSpc>
                <a:spcPct val="100000"/>
              </a:lnSpc>
              <a:spcBef>
                <a:spcPts val="0"/>
              </a:spcBef>
              <a:spcAft>
                <a:spcPts val="0"/>
              </a:spcAft>
              <a:buClr>
                <a:schemeClr val="dk2"/>
              </a:buClr>
              <a:buSzPct val="25000"/>
              <a:buFont typeface="Arial"/>
              <a:buNone/>
            </a:pPr>
            <a:r>
              <a:rPr lang="en-US" sz="5000" dirty="0" err="1">
                <a:solidFill>
                  <a:srgbClr val="FF0000"/>
                </a:solidFill>
                <a:latin typeface="Calibri" panose="020F0502020204030204" pitchFamily="34" charset="0"/>
                <a:ea typeface="Arial"/>
                <a:cs typeface="Calibri" panose="020F0502020204030204" pitchFamily="34" charset="0"/>
                <a:sym typeface="Arial"/>
              </a:rPr>
              <a:t>FERPa</a:t>
            </a:r>
            <a:r>
              <a:rPr lang="en-US" sz="5000" dirty="0">
                <a:solidFill>
                  <a:srgbClr val="FF0000"/>
                </a:solidFill>
                <a:latin typeface="Calibri" panose="020F0502020204030204" pitchFamily="34" charset="0"/>
                <a:ea typeface="Arial"/>
                <a:cs typeface="Calibri" panose="020F0502020204030204" pitchFamily="34" charset="0"/>
                <a:sym typeface="Arial"/>
              </a:rPr>
              <a:t> </a:t>
            </a:r>
            <a:r>
              <a:rPr lang="en-US" sz="3200" dirty="0">
                <a:solidFill>
                  <a:srgbClr val="FF0000"/>
                </a:solidFill>
                <a:latin typeface="Calibri" panose="020F0502020204030204" pitchFamily="34" charset="0"/>
                <a:ea typeface="Arial"/>
                <a:cs typeface="Calibri" panose="020F0502020204030204" pitchFamily="34" charset="0"/>
                <a:sym typeface="Arial"/>
              </a:rPr>
              <a:t/>
            </a:r>
            <a:br>
              <a:rPr lang="en-US" sz="3200" dirty="0">
                <a:solidFill>
                  <a:srgbClr val="FF0000"/>
                </a:solidFill>
                <a:latin typeface="Calibri" panose="020F0502020204030204" pitchFamily="34" charset="0"/>
                <a:ea typeface="Arial"/>
                <a:cs typeface="Calibri" panose="020F0502020204030204" pitchFamily="34" charset="0"/>
                <a:sym typeface="Arial"/>
              </a:rPr>
            </a:br>
            <a:r>
              <a:rPr lang="en-US" sz="3200" cap="none" dirty="0">
                <a:solidFill>
                  <a:srgbClr val="FF0000"/>
                </a:solidFill>
                <a:latin typeface="Calibri" panose="020F0502020204030204" pitchFamily="34" charset="0"/>
                <a:ea typeface="Arial"/>
                <a:cs typeface="Calibri" panose="020F0502020204030204" pitchFamily="34" charset="0"/>
                <a:sym typeface="Arial"/>
              </a:rPr>
              <a:t>Family Educational Rights &amp; Privacy Act</a:t>
            </a:r>
            <a:r>
              <a:rPr lang="en-US" dirty="0">
                <a:solidFill>
                  <a:srgbClr val="FF0000"/>
                </a:solidFill>
                <a:latin typeface="Calibri" panose="020F0502020204030204" pitchFamily="34" charset="0"/>
                <a:ea typeface="Arial"/>
                <a:cs typeface="Calibri" panose="020F0502020204030204" pitchFamily="34" charset="0"/>
                <a:sym typeface="Arial"/>
              </a:rPr>
              <a:t/>
            </a:r>
            <a:br>
              <a:rPr lang="en-US" dirty="0">
                <a:solidFill>
                  <a:srgbClr val="FF0000"/>
                </a:solidFill>
                <a:latin typeface="Calibri" panose="020F0502020204030204" pitchFamily="34" charset="0"/>
                <a:ea typeface="Arial"/>
                <a:cs typeface="Calibri" panose="020F0502020204030204" pitchFamily="34" charset="0"/>
                <a:sym typeface="Arial"/>
              </a:rPr>
            </a:br>
            <a:r>
              <a:rPr lang="en-US" dirty="0">
                <a:solidFill>
                  <a:srgbClr val="FF0000"/>
                </a:solidFill>
                <a:latin typeface="Calibri" panose="020F0502020204030204" pitchFamily="34" charset="0"/>
                <a:ea typeface="Arial"/>
                <a:cs typeface="Calibri" panose="020F0502020204030204" pitchFamily="34" charset="0"/>
                <a:sym typeface="Arial"/>
              </a:rPr>
              <a:t/>
            </a:r>
            <a:br>
              <a:rPr lang="en-US" dirty="0">
                <a:solidFill>
                  <a:srgbClr val="FF0000"/>
                </a:solidFill>
                <a:latin typeface="Calibri" panose="020F0502020204030204" pitchFamily="34" charset="0"/>
                <a:ea typeface="Arial"/>
                <a:cs typeface="Calibri" panose="020F0502020204030204" pitchFamily="34" charset="0"/>
                <a:sym typeface="Arial"/>
              </a:rPr>
            </a:br>
            <a:r>
              <a:rPr lang="en-US" dirty="0">
                <a:solidFill>
                  <a:srgbClr val="FF0000"/>
                </a:solidFill>
                <a:latin typeface="Calibri" panose="020F0502020204030204" pitchFamily="34" charset="0"/>
                <a:ea typeface="Arial"/>
                <a:cs typeface="Calibri" panose="020F0502020204030204" pitchFamily="34" charset="0"/>
                <a:sym typeface="Arial"/>
              </a:rPr>
              <a:t/>
            </a:r>
            <a:br>
              <a:rPr lang="en-US" dirty="0">
                <a:solidFill>
                  <a:srgbClr val="FF0000"/>
                </a:solidFill>
                <a:latin typeface="Calibri" panose="020F0502020204030204" pitchFamily="34" charset="0"/>
                <a:ea typeface="Arial"/>
                <a:cs typeface="Calibri" panose="020F0502020204030204" pitchFamily="34" charset="0"/>
                <a:sym typeface="Arial"/>
              </a:rPr>
            </a:br>
            <a:r>
              <a:rPr lang="en-US" dirty="0">
                <a:solidFill>
                  <a:srgbClr val="FF0000"/>
                </a:solidFill>
                <a:latin typeface="Calibri" panose="020F0502020204030204" pitchFamily="34" charset="0"/>
                <a:ea typeface="Arial"/>
                <a:cs typeface="Calibri" panose="020F0502020204030204" pitchFamily="34" charset="0"/>
                <a:sym typeface="Arial"/>
              </a:rPr>
              <a:t/>
            </a:r>
            <a:br>
              <a:rPr lang="en-US" dirty="0">
                <a:solidFill>
                  <a:srgbClr val="FF0000"/>
                </a:solidFill>
                <a:latin typeface="Calibri" panose="020F0502020204030204" pitchFamily="34" charset="0"/>
                <a:ea typeface="Arial"/>
                <a:cs typeface="Calibri" panose="020F0502020204030204" pitchFamily="34" charset="0"/>
                <a:sym typeface="Arial"/>
              </a:rPr>
            </a:br>
            <a:endParaRPr lang="en-US" sz="4400" b="0" i="0" u="none" strike="noStrike" cap="none" baseline="0" dirty="0">
              <a:solidFill>
                <a:srgbClr val="FF0000"/>
              </a:solidFill>
              <a:latin typeface="Calibri" panose="020F0502020204030204" pitchFamily="34" charset="0"/>
              <a:ea typeface="Arial"/>
              <a:cs typeface="Calibri" panose="020F0502020204030204" pitchFamily="34" charset="0"/>
              <a:sym typeface="Arial"/>
            </a:endParaRPr>
          </a:p>
        </p:txBody>
      </p:sp>
      <p:sp>
        <p:nvSpPr>
          <p:cNvPr id="133" name="Shape 133"/>
          <p:cNvSpPr txBox="1">
            <a:spLocks noGrp="1"/>
          </p:cNvSpPr>
          <p:nvPr>
            <p:ph type="body" idx="1"/>
          </p:nvPr>
        </p:nvSpPr>
        <p:spPr>
          <a:xfrm>
            <a:off x="425451" y="2581275"/>
            <a:ext cx="8743949" cy="3971924"/>
          </a:xfrm>
          <a:prstGeom prst="rect">
            <a:avLst/>
          </a:prstGeom>
          <a:noFill/>
          <a:ln>
            <a:noFill/>
          </a:ln>
        </p:spPr>
        <p:txBody>
          <a:bodyPr lIns="91425" tIns="45700" rIns="91425" bIns="45700" anchor="t" anchorCtr="0">
            <a:noAutofit/>
          </a:bodyPr>
          <a:lstStyle/>
          <a:p>
            <a:pPr marL="0" marR="0" lvl="0" indent="0" algn="ctr" rtl="0">
              <a:lnSpc>
                <a:spcPct val="100000"/>
              </a:lnSpc>
              <a:spcBef>
                <a:spcPts val="560"/>
              </a:spcBef>
              <a:spcAft>
                <a:spcPts val="0"/>
              </a:spcAft>
              <a:buClr>
                <a:schemeClr val="dk1"/>
              </a:buClr>
              <a:buSzPct val="60714"/>
              <a:buNone/>
            </a:pPr>
            <a:endParaRPr lang="en-US" sz="2000" b="1" cap="none" dirty="0">
              <a:latin typeface="Calibri" panose="020F0502020204030204" pitchFamily="34" charset="0"/>
              <a:cs typeface="Calibri" panose="020F0502020204030204" pitchFamily="34" charset="0"/>
            </a:endParaRPr>
          </a:p>
          <a:p>
            <a:pPr marL="0" marR="0" lvl="0" indent="0" algn="ctr" rtl="0">
              <a:lnSpc>
                <a:spcPct val="100000"/>
              </a:lnSpc>
              <a:spcBef>
                <a:spcPts val="560"/>
              </a:spcBef>
              <a:spcAft>
                <a:spcPts val="0"/>
              </a:spcAft>
              <a:buClr>
                <a:schemeClr val="dk1"/>
              </a:buClr>
              <a:buSzPct val="60714"/>
              <a:buNone/>
            </a:pPr>
            <a:r>
              <a:rPr lang="en-US" b="1" u="sng" cap="none" dirty="0">
                <a:solidFill>
                  <a:srgbClr val="002060"/>
                </a:solidFill>
                <a:latin typeface="Calibri" panose="020F0502020204030204" pitchFamily="34" charset="0"/>
                <a:cs typeface="Calibri" panose="020F0502020204030204" pitchFamily="34" charset="0"/>
              </a:rPr>
              <a:t>IIT.EDU</a:t>
            </a:r>
          </a:p>
          <a:p>
            <a:pPr marL="0" marR="0" lvl="0" indent="0" algn="ctr" rtl="0">
              <a:lnSpc>
                <a:spcPct val="100000"/>
              </a:lnSpc>
              <a:spcBef>
                <a:spcPts val="560"/>
              </a:spcBef>
              <a:spcAft>
                <a:spcPts val="0"/>
              </a:spcAft>
              <a:buClr>
                <a:schemeClr val="dk1"/>
              </a:buClr>
              <a:buSzPct val="60714"/>
              <a:buNone/>
            </a:pPr>
            <a:endParaRPr lang="en-US" b="1" u="sng" cap="none" dirty="0">
              <a:solidFill>
                <a:srgbClr val="002060"/>
              </a:solidFill>
              <a:latin typeface="Calibri" panose="020F0502020204030204" pitchFamily="34" charset="0"/>
              <a:cs typeface="Calibri" panose="020F0502020204030204" pitchFamily="34" charset="0"/>
            </a:endParaRPr>
          </a:p>
          <a:p>
            <a:pPr marL="0" marR="0" lvl="0" indent="0" algn="ctr" rtl="0">
              <a:lnSpc>
                <a:spcPct val="100000"/>
              </a:lnSpc>
              <a:spcBef>
                <a:spcPts val="560"/>
              </a:spcBef>
              <a:spcAft>
                <a:spcPts val="0"/>
              </a:spcAft>
              <a:buClr>
                <a:schemeClr val="dk1"/>
              </a:buClr>
              <a:buSzPct val="60714"/>
              <a:buNone/>
            </a:pPr>
            <a:r>
              <a:rPr lang="en-US" sz="2400" b="1" cap="none" dirty="0">
                <a:solidFill>
                  <a:srgbClr val="002060"/>
                </a:solidFill>
                <a:latin typeface="Calibri" panose="020F0502020204030204" pitchFamily="34" charset="0"/>
                <a:cs typeface="Calibri" panose="020F0502020204030204" pitchFamily="34" charset="0"/>
              </a:rPr>
              <a:t>FERPA Release Form</a:t>
            </a:r>
          </a:p>
          <a:p>
            <a:pPr marL="0" marR="0" lvl="0" indent="0" algn="ctr" rtl="0">
              <a:lnSpc>
                <a:spcPct val="100000"/>
              </a:lnSpc>
              <a:spcBef>
                <a:spcPts val="560"/>
              </a:spcBef>
              <a:spcAft>
                <a:spcPts val="0"/>
              </a:spcAft>
              <a:buClr>
                <a:schemeClr val="dk1"/>
              </a:buClr>
              <a:buSzPct val="60714"/>
              <a:buNone/>
            </a:pPr>
            <a:endParaRPr lang="en-US" b="1" cap="none" dirty="0">
              <a:solidFill>
                <a:srgbClr val="002060"/>
              </a:solidFill>
              <a:latin typeface="Calibri" panose="020F0502020204030204" pitchFamily="34" charset="0"/>
              <a:cs typeface="Calibri" panose="020F0502020204030204" pitchFamily="34" charset="0"/>
            </a:endParaRPr>
          </a:p>
          <a:p>
            <a:pPr marL="0" marR="0" lvl="0" indent="0" algn="ctr" rtl="0">
              <a:lnSpc>
                <a:spcPct val="100000"/>
              </a:lnSpc>
              <a:spcBef>
                <a:spcPts val="560"/>
              </a:spcBef>
              <a:spcAft>
                <a:spcPts val="0"/>
              </a:spcAft>
              <a:buClr>
                <a:schemeClr val="dk1"/>
              </a:buClr>
              <a:buSzPct val="60714"/>
              <a:buNone/>
            </a:pPr>
            <a:r>
              <a:rPr lang="en-US" sz="2200" cap="none" dirty="0">
                <a:solidFill>
                  <a:srgbClr val="002060"/>
                </a:solidFill>
                <a:latin typeface="Calibri" panose="020F0502020204030204" pitchFamily="34" charset="0"/>
                <a:cs typeface="Calibri" panose="020F0502020204030204" pitchFamily="34" charset="0"/>
              </a:rPr>
              <a:t>Grant a third-party (parents/spouse) permission to access financial aid records </a:t>
            </a:r>
          </a:p>
          <a:p>
            <a:pPr marL="0" marR="0" lvl="0" indent="0" algn="ctr" rtl="0">
              <a:lnSpc>
                <a:spcPct val="100000"/>
              </a:lnSpc>
              <a:spcBef>
                <a:spcPts val="560"/>
              </a:spcBef>
              <a:spcAft>
                <a:spcPts val="0"/>
              </a:spcAft>
              <a:buClr>
                <a:schemeClr val="dk1"/>
              </a:buClr>
              <a:buSzPct val="60714"/>
              <a:buNone/>
            </a:pPr>
            <a:endParaRPr lang="en-US" sz="2200" b="1" cap="none" dirty="0">
              <a:solidFill>
                <a:srgbClr val="002060"/>
              </a:solidFill>
              <a:latin typeface="Calibri" panose="020F0502020204030204" pitchFamily="34" charset="0"/>
              <a:cs typeface="Calibri" panose="020F0502020204030204" pitchFamily="34" charset="0"/>
            </a:endParaRPr>
          </a:p>
        </p:txBody>
      </p:sp>
      <p:pic>
        <p:nvPicPr>
          <p:cNvPr id="4" name="Picture 3" descr="Logo IIT C KENT2 2012"/>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4059140105"/>
      </p:ext>
    </p:extLst>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4800600" y="1447800"/>
            <a:ext cx="3657600" cy="533400"/>
          </a:xfrm>
          <a:prstGeom prst="rect">
            <a:avLst/>
          </a:prstGeom>
          <a:noFill/>
          <a:ln>
            <a:noFill/>
          </a:ln>
        </p:spPr>
        <p:txBody>
          <a:bodyPr lIns="91425" tIns="45700" rIns="91425" bIns="45700" anchor="t" anchorCtr="0">
            <a:noAutofit/>
          </a:bodyPr>
          <a:lstStyle/>
          <a:p>
            <a:pPr>
              <a:buClr>
                <a:schemeClr val="dk2"/>
              </a:buClr>
              <a:buSzPct val="25000"/>
            </a:pPr>
            <a:r>
              <a:rPr lang="en-US" dirty="0">
                <a:solidFill>
                  <a:srgbClr val="FF0000"/>
                </a:solidFill>
                <a:latin typeface="Calibri" panose="020F0502020204030204" pitchFamily="34" charset="0"/>
                <a:ea typeface="Arial"/>
                <a:cs typeface="Calibri" panose="020F0502020204030204" pitchFamily="34" charset="0"/>
                <a:sym typeface="Arial"/>
              </a:rPr>
              <a:t>    </a:t>
            </a:r>
            <a:endParaRPr lang="en-US" sz="4400" b="0" i="0" u="none" strike="noStrike" cap="none" baseline="0" dirty="0">
              <a:solidFill>
                <a:srgbClr val="FF0000"/>
              </a:solidFill>
              <a:latin typeface="Calibri" panose="020F0502020204030204" pitchFamily="34" charset="0"/>
              <a:ea typeface="Arial"/>
              <a:cs typeface="Calibri" panose="020F0502020204030204" pitchFamily="34" charset="0"/>
              <a:sym typeface="Arial"/>
            </a:endParaRPr>
          </a:p>
        </p:txBody>
      </p:sp>
      <p:sp>
        <p:nvSpPr>
          <p:cNvPr id="133" name="Shape 133"/>
          <p:cNvSpPr txBox="1">
            <a:spLocks noGrp="1"/>
          </p:cNvSpPr>
          <p:nvPr>
            <p:ph type="body" idx="1"/>
          </p:nvPr>
        </p:nvSpPr>
        <p:spPr>
          <a:xfrm>
            <a:off x="425451" y="1228725"/>
            <a:ext cx="8743949" cy="5324474"/>
          </a:xfrm>
          <a:prstGeom prst="rect">
            <a:avLst/>
          </a:prstGeom>
          <a:noFill/>
          <a:ln>
            <a:noFill/>
          </a:ln>
        </p:spPr>
        <p:txBody>
          <a:bodyPr lIns="91425" tIns="45700" rIns="91425" bIns="45700" anchor="t" anchorCtr="0">
            <a:noAutofit/>
          </a:bodyPr>
          <a:lstStyle/>
          <a:p>
            <a:pPr marL="0" marR="0" lvl="0" indent="0" algn="ctr" rtl="0">
              <a:lnSpc>
                <a:spcPct val="100000"/>
              </a:lnSpc>
              <a:spcBef>
                <a:spcPts val="560"/>
              </a:spcBef>
              <a:spcAft>
                <a:spcPts val="0"/>
              </a:spcAft>
              <a:buClr>
                <a:schemeClr val="dk1"/>
              </a:buClr>
              <a:buSzPct val="60714"/>
              <a:buNone/>
            </a:pPr>
            <a:endParaRPr lang="en-US" sz="2000" b="0" i="0" u="none" strike="noStrike" cap="none" baseline="0" dirty="0">
              <a:solidFill>
                <a:schemeClr val="dk1"/>
              </a:solidFill>
              <a:sym typeface="Arial"/>
            </a:endParaRPr>
          </a:p>
          <a:p>
            <a:pPr marL="0" marR="0" lvl="0" indent="0" algn="ctr" rtl="0">
              <a:lnSpc>
                <a:spcPct val="100000"/>
              </a:lnSpc>
              <a:spcBef>
                <a:spcPts val="560"/>
              </a:spcBef>
              <a:spcAft>
                <a:spcPts val="0"/>
              </a:spcAft>
              <a:buClr>
                <a:schemeClr val="dk1"/>
              </a:buClr>
              <a:buSzPct val="60714"/>
              <a:buNone/>
            </a:pPr>
            <a:r>
              <a:rPr lang="en-US" sz="2000" b="1" cap="none" dirty="0">
                <a:latin typeface="Calibri" panose="020F0502020204030204" pitchFamily="34" charset="0"/>
                <a:cs typeface="Calibri" panose="020F0502020204030204" pitchFamily="34" charset="0"/>
              </a:rPr>
              <a:t>Office of Financial Aid </a:t>
            </a:r>
          </a:p>
          <a:p>
            <a:pPr marL="0" marR="0" lvl="0" indent="0" algn="ctr" rtl="0">
              <a:lnSpc>
                <a:spcPct val="100000"/>
              </a:lnSpc>
              <a:spcBef>
                <a:spcPts val="560"/>
              </a:spcBef>
              <a:spcAft>
                <a:spcPts val="0"/>
              </a:spcAft>
              <a:buClr>
                <a:schemeClr val="dk1"/>
              </a:buClr>
              <a:buSzPct val="60714"/>
              <a:buNone/>
            </a:pPr>
            <a:r>
              <a:rPr lang="en-US" sz="2000" b="1" cap="none" dirty="0">
                <a:latin typeface="Calibri" panose="020F0502020204030204" pitchFamily="34" charset="0"/>
                <a:cs typeface="Calibri" panose="020F0502020204030204" pitchFamily="34" charset="0"/>
              </a:rPr>
              <a:t>IIT Downtown Campus</a:t>
            </a:r>
          </a:p>
          <a:p>
            <a:pPr marL="0" marR="0" lvl="0" indent="0" algn="ctr" rtl="0">
              <a:lnSpc>
                <a:spcPct val="100000"/>
              </a:lnSpc>
              <a:spcBef>
                <a:spcPts val="560"/>
              </a:spcBef>
              <a:spcAft>
                <a:spcPts val="0"/>
              </a:spcAft>
              <a:buClr>
                <a:schemeClr val="dk1"/>
              </a:buClr>
              <a:buSzPct val="60714"/>
              <a:buNone/>
            </a:pPr>
            <a:r>
              <a:rPr lang="en-US" sz="2000" b="1" cap="none" dirty="0">
                <a:latin typeface="Calibri" panose="020F0502020204030204" pitchFamily="34" charset="0"/>
                <a:cs typeface="Calibri" panose="020F0502020204030204" pitchFamily="34" charset="0"/>
              </a:rPr>
              <a:t>Chicago-Kent College of Law</a:t>
            </a:r>
          </a:p>
          <a:p>
            <a:pPr marL="0" marR="0" lvl="0" indent="0" algn="ctr" rtl="0">
              <a:lnSpc>
                <a:spcPct val="100000"/>
              </a:lnSpc>
              <a:spcBef>
                <a:spcPts val="560"/>
              </a:spcBef>
              <a:spcAft>
                <a:spcPts val="0"/>
              </a:spcAft>
              <a:buClr>
                <a:schemeClr val="dk1"/>
              </a:buClr>
              <a:buSzPct val="60714"/>
              <a:buNone/>
            </a:pPr>
            <a:r>
              <a:rPr lang="en-US" sz="2000" b="1" i="0" u="none" strike="noStrike" cap="none" dirty="0">
                <a:solidFill>
                  <a:schemeClr val="dk1"/>
                </a:solidFill>
                <a:latin typeface="Calibri" panose="020F0502020204030204" pitchFamily="34" charset="0"/>
                <a:cs typeface="Calibri" panose="020F0502020204030204" pitchFamily="34" charset="0"/>
                <a:sym typeface="Arial"/>
              </a:rPr>
              <a:t>312-906-5180</a:t>
            </a:r>
          </a:p>
          <a:p>
            <a:pPr marL="0" marR="0" lvl="0" indent="0" algn="ctr" rtl="0">
              <a:lnSpc>
                <a:spcPct val="100000"/>
              </a:lnSpc>
              <a:spcBef>
                <a:spcPts val="560"/>
              </a:spcBef>
              <a:spcAft>
                <a:spcPts val="0"/>
              </a:spcAft>
              <a:buClr>
                <a:schemeClr val="dk1"/>
              </a:buClr>
              <a:buSzPct val="60714"/>
              <a:buNone/>
            </a:pPr>
            <a:r>
              <a:rPr lang="en-US" sz="2000" b="1" cap="none" dirty="0">
                <a:solidFill>
                  <a:schemeClr val="accent2"/>
                </a:solidFill>
                <a:latin typeface="Calibri" panose="020F0502020204030204" pitchFamily="34" charset="0"/>
                <a:cs typeface="Calibri" panose="020F0502020204030204" pitchFamily="34" charset="0"/>
                <a:hlinkClick r:id="rId3"/>
              </a:rPr>
              <a:t>finaid@kentlaw.iit.edu</a:t>
            </a:r>
            <a:endParaRPr lang="en-US" sz="2000" b="1" cap="none" dirty="0">
              <a:solidFill>
                <a:schemeClr val="accent2"/>
              </a:solidFill>
              <a:latin typeface="Calibri" panose="020F0502020204030204" pitchFamily="34" charset="0"/>
              <a:cs typeface="Calibri" panose="020F0502020204030204" pitchFamily="34" charset="0"/>
            </a:endParaRPr>
          </a:p>
          <a:p>
            <a:pPr marL="0" marR="0" lvl="0" indent="0" algn="ctr" rtl="0">
              <a:lnSpc>
                <a:spcPct val="100000"/>
              </a:lnSpc>
              <a:spcBef>
                <a:spcPts val="560"/>
              </a:spcBef>
              <a:spcAft>
                <a:spcPts val="0"/>
              </a:spcAft>
              <a:buClr>
                <a:schemeClr val="dk1"/>
              </a:buClr>
              <a:buSzPct val="60714"/>
              <a:buNone/>
            </a:pPr>
            <a:endParaRPr lang="en-US" sz="2000" b="1" cap="none" dirty="0">
              <a:solidFill>
                <a:schemeClr val="accent2"/>
              </a:solidFill>
              <a:latin typeface="Calibri" panose="020F0502020204030204" pitchFamily="34" charset="0"/>
              <a:cs typeface="Calibri" panose="020F0502020204030204" pitchFamily="34" charset="0"/>
            </a:endParaRPr>
          </a:p>
          <a:p>
            <a:pPr marL="0" marR="0" lvl="0" indent="0" algn="ctr" rtl="0">
              <a:lnSpc>
                <a:spcPct val="100000"/>
              </a:lnSpc>
              <a:spcBef>
                <a:spcPts val="560"/>
              </a:spcBef>
              <a:spcAft>
                <a:spcPts val="0"/>
              </a:spcAft>
              <a:buClr>
                <a:schemeClr val="dk1"/>
              </a:buClr>
              <a:buSzPct val="60714"/>
              <a:buNone/>
            </a:pPr>
            <a:endParaRPr lang="en-US" sz="2000" b="1" cap="none" dirty="0">
              <a:solidFill>
                <a:schemeClr val="accent2"/>
              </a:solidFill>
              <a:latin typeface="Calibri" panose="020F0502020204030204" pitchFamily="34" charset="0"/>
              <a:cs typeface="Calibri" panose="020F0502020204030204" pitchFamily="34" charset="0"/>
            </a:endParaRPr>
          </a:p>
          <a:p>
            <a:pPr marL="0" lvl="0" indent="0" algn="ctr">
              <a:buSzPct val="60714"/>
              <a:buNone/>
            </a:pPr>
            <a:r>
              <a:rPr lang="en-US" sz="2000" b="1" cap="none" dirty="0">
                <a:latin typeface="Calibri" panose="020F0502020204030204" pitchFamily="34" charset="0"/>
                <a:cs typeface="Calibri" panose="020F0502020204030204" pitchFamily="34" charset="0"/>
              </a:rPr>
              <a:t>Admissions Office</a:t>
            </a:r>
          </a:p>
          <a:p>
            <a:pPr marL="0" lvl="0" indent="0" algn="ctr">
              <a:buSzPct val="60714"/>
              <a:buNone/>
            </a:pPr>
            <a:r>
              <a:rPr lang="en-US" sz="2000" b="1" cap="none" dirty="0">
                <a:latin typeface="Calibri" panose="020F0502020204030204" pitchFamily="34" charset="0"/>
                <a:cs typeface="Calibri" panose="020F0502020204030204" pitchFamily="34" charset="0"/>
              </a:rPr>
              <a:t>312-906-5020</a:t>
            </a:r>
          </a:p>
          <a:p>
            <a:pPr marL="0" lvl="0" indent="0" algn="ctr">
              <a:buSzPct val="60714"/>
              <a:buNone/>
            </a:pPr>
            <a:r>
              <a:rPr lang="en-US" sz="2000" b="1" cap="none">
                <a:solidFill>
                  <a:schemeClr val="accent2"/>
                </a:solidFill>
                <a:latin typeface="Calibri" panose="020F0502020204030204" pitchFamily="34" charset="0"/>
                <a:cs typeface="Calibri" panose="020F0502020204030204" pitchFamily="34" charset="0"/>
                <a:hlinkClick r:id="rId3"/>
              </a:rPr>
              <a:t>admissions@kentlaw.iit.edu</a:t>
            </a:r>
            <a:endParaRPr lang="en-US" sz="2000" b="1" cap="none" dirty="0">
              <a:solidFill>
                <a:schemeClr val="accent2"/>
              </a:solidFill>
              <a:latin typeface="Calibri" panose="020F0502020204030204" pitchFamily="34" charset="0"/>
              <a:cs typeface="Calibri" panose="020F0502020204030204" pitchFamily="34" charset="0"/>
            </a:endParaRPr>
          </a:p>
          <a:p>
            <a:pPr marL="0" lvl="0" indent="0" algn="ctr">
              <a:buSzPct val="60714"/>
              <a:buNone/>
            </a:pPr>
            <a:endParaRPr lang="en-US" sz="2000" b="1" cap="none" dirty="0">
              <a:solidFill>
                <a:schemeClr val="accent2"/>
              </a:solidFill>
              <a:latin typeface="Calibri" panose="020F0502020204030204" pitchFamily="34" charset="0"/>
              <a:cs typeface="Calibri" panose="020F0502020204030204" pitchFamily="34" charset="0"/>
            </a:endParaRPr>
          </a:p>
          <a:p>
            <a:pPr marL="0" lvl="0" indent="0" algn="ctr">
              <a:buSzPct val="60714"/>
              <a:buNone/>
            </a:pPr>
            <a:endParaRPr lang="en-US" sz="2000" b="1" cap="none" dirty="0">
              <a:solidFill>
                <a:schemeClr val="accent2"/>
              </a:solidFill>
              <a:latin typeface="Calibri" panose="020F0502020204030204" pitchFamily="34" charset="0"/>
              <a:cs typeface="Calibri" panose="020F0502020204030204" pitchFamily="34" charset="0"/>
            </a:endParaRPr>
          </a:p>
          <a:p>
            <a:pPr marL="0" marR="0" lvl="0" indent="0" algn="ctr" rtl="0">
              <a:lnSpc>
                <a:spcPct val="100000"/>
              </a:lnSpc>
              <a:spcBef>
                <a:spcPts val="560"/>
              </a:spcBef>
              <a:spcAft>
                <a:spcPts val="0"/>
              </a:spcAft>
              <a:buClr>
                <a:schemeClr val="dk1"/>
              </a:buClr>
              <a:buSzPct val="60714"/>
              <a:buNone/>
            </a:pPr>
            <a:endParaRPr lang="en-US" sz="2000" b="1" cap="none" dirty="0">
              <a:solidFill>
                <a:schemeClr val="accent2"/>
              </a:solidFill>
              <a:latin typeface="Calibri" panose="020F0502020204030204" pitchFamily="34" charset="0"/>
              <a:cs typeface="Calibri" panose="020F0502020204030204" pitchFamily="34" charset="0"/>
            </a:endParaRPr>
          </a:p>
        </p:txBody>
      </p:sp>
      <p:pic>
        <p:nvPicPr>
          <p:cNvPr id="4" name="Picture 3" descr="Logo IIT C KENT2 2012"/>
          <p:cNvPicPr/>
          <p:nvPr/>
        </p:nvPicPr>
        <p:blipFill>
          <a:blip r:embed="rId4">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1655069063"/>
      </p:ext>
    </p:extLst>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95400"/>
            <a:ext cx="7772400" cy="1371600"/>
          </a:xfrm>
        </p:spPr>
        <p:txBody>
          <a:bodyPr>
            <a:normAutofit fontScale="90000"/>
          </a:bodyPr>
          <a:lstStyle/>
          <a:p>
            <a:r>
              <a:rPr lang="en-US" dirty="0">
                <a:solidFill>
                  <a:srgbClr val="FF0000"/>
                </a:solidFill>
                <a:latin typeface="Calibri" panose="020F0502020204030204" pitchFamily="34" charset="0"/>
                <a:cs typeface="Calibri" panose="020F0502020204030204" pitchFamily="34" charset="0"/>
              </a:rPr>
              <a:t>2024-2025 FAFSA changes</a:t>
            </a:r>
            <a:r>
              <a:rPr lang="en-US" dirty="0">
                <a:solidFill>
                  <a:srgbClr val="FF0000"/>
                </a:solidFill>
                <a:latin typeface="+mj-lt"/>
              </a:rPr>
              <a:t/>
            </a:r>
            <a:br>
              <a:rPr lang="en-US" dirty="0">
                <a:solidFill>
                  <a:srgbClr val="FF0000"/>
                </a:solidFill>
                <a:latin typeface="+mj-lt"/>
              </a:rPr>
            </a:br>
            <a:r>
              <a:rPr lang="en-US" sz="3200" dirty="0">
                <a:solidFill>
                  <a:srgbClr val="002060"/>
                </a:solidFill>
                <a:latin typeface="Calibri" panose="020F0502020204030204" pitchFamily="34" charset="0"/>
                <a:cs typeface="Calibri" panose="020F0502020204030204" pitchFamily="34" charset="0"/>
              </a:rPr>
              <a:t>Free Application for Federal Student Aid</a:t>
            </a:r>
            <a:endParaRPr lang="en-US" dirty="0">
              <a:solidFill>
                <a:srgbClr val="002060"/>
              </a:solidFill>
              <a:latin typeface="Calibri" panose="020F0502020204030204" pitchFamily="34" charset="0"/>
              <a:cs typeface="Calibri" panose="020F0502020204030204" pitchFamily="34" charset="0"/>
            </a:endParaRPr>
          </a:p>
        </p:txBody>
      </p:sp>
      <p:sp>
        <p:nvSpPr>
          <p:cNvPr id="3" name="Text Placeholder 2"/>
          <p:cNvSpPr>
            <a:spLocks noGrp="1"/>
          </p:cNvSpPr>
          <p:nvPr>
            <p:ph type="body" idx="1"/>
          </p:nvPr>
        </p:nvSpPr>
        <p:spPr>
          <a:xfrm>
            <a:off x="685800" y="2286000"/>
            <a:ext cx="8077199" cy="4419599"/>
          </a:xfrm>
        </p:spPr>
        <p:txBody>
          <a:bodyPr>
            <a:normAutofit lnSpcReduction="10000"/>
          </a:bodyPr>
          <a:lstStyle/>
          <a:p>
            <a:pPr marL="0" indent="0" algn="l">
              <a:spcBef>
                <a:spcPts val="600"/>
              </a:spcBef>
              <a:buNone/>
            </a:pPr>
            <a:r>
              <a:rPr lang="en-US" i="1" dirty="0"/>
              <a:t>			</a:t>
            </a:r>
          </a:p>
          <a:p>
            <a:pPr algn="l">
              <a:spcBef>
                <a:spcPts val="600"/>
              </a:spcBef>
              <a:buFont typeface="Wingdings" panose="05000000000000000000" pitchFamily="2" charset="2"/>
              <a:buChar char="q"/>
            </a:pPr>
            <a:r>
              <a:rPr lang="en-US" sz="1800" cap="none" dirty="0">
                <a:latin typeface="Calibri" panose="020F0502020204030204" pitchFamily="34" charset="0"/>
                <a:cs typeface="Calibri" panose="020F0502020204030204" pitchFamily="34" charset="0"/>
              </a:rPr>
              <a:t> </a:t>
            </a:r>
            <a:r>
              <a:rPr lang="en-US" sz="1800" cap="none" dirty="0" smtClean="0">
                <a:latin typeface="Calibri" panose="020F0502020204030204" pitchFamily="34" charset="0"/>
                <a:cs typeface="Calibri" panose="020F0502020204030204" pitchFamily="34" charset="0"/>
              </a:rPr>
              <a:t>Extensive delays due </a:t>
            </a:r>
            <a:r>
              <a:rPr lang="en-US" sz="1800" cap="none" dirty="0">
                <a:latin typeface="Calibri" panose="020F0502020204030204" pitchFamily="34" charset="0"/>
                <a:cs typeface="Calibri" panose="020F0502020204030204" pitchFamily="34" charset="0"/>
              </a:rPr>
              <a:t>to rollout of the new, simplified FAFSA application</a:t>
            </a:r>
          </a:p>
          <a:p>
            <a:pPr algn="l">
              <a:spcBef>
                <a:spcPts val="600"/>
              </a:spcBef>
              <a:buFont typeface="Wingdings" panose="05000000000000000000" pitchFamily="2" charset="2"/>
              <a:buChar char="q"/>
            </a:pPr>
            <a:endParaRPr lang="en-US" sz="1800" cap="none" dirty="0">
              <a:latin typeface="Calibri" panose="020F0502020204030204" pitchFamily="34" charset="0"/>
              <a:cs typeface="Calibri" panose="020F0502020204030204" pitchFamily="34" charset="0"/>
            </a:endParaRPr>
          </a:p>
          <a:p>
            <a:pPr algn="l">
              <a:spcBef>
                <a:spcPts val="600"/>
              </a:spcBef>
              <a:buFont typeface="Wingdings" panose="05000000000000000000" pitchFamily="2" charset="2"/>
              <a:buChar char="q"/>
            </a:pPr>
            <a:r>
              <a:rPr lang="en-US" sz="1800" cap="none" dirty="0">
                <a:latin typeface="Calibri" panose="020F0502020204030204" pitchFamily="34" charset="0"/>
                <a:cs typeface="Calibri" panose="020F0502020204030204" pitchFamily="34" charset="0"/>
              </a:rPr>
              <a:t>  Department of Ed not able to send FAFSA data to </a:t>
            </a:r>
            <a:r>
              <a:rPr lang="en-US" sz="1800" cap="none" dirty="0" smtClean="0">
                <a:latin typeface="Calibri" panose="020F0502020204030204" pitchFamily="34" charset="0"/>
                <a:cs typeface="Calibri" panose="020F0502020204030204" pitchFamily="34" charset="0"/>
              </a:rPr>
              <a:t>colleges until </a:t>
            </a:r>
            <a:r>
              <a:rPr lang="en-US" sz="1800" cap="none" dirty="0">
                <a:latin typeface="Calibri" panose="020F0502020204030204" pitchFamily="34" charset="0"/>
                <a:cs typeface="Calibri" panose="020F0502020204030204" pitchFamily="34" charset="0"/>
              </a:rPr>
              <a:t>months after it normally does </a:t>
            </a:r>
          </a:p>
          <a:p>
            <a:pPr algn="l">
              <a:spcBef>
                <a:spcPts val="600"/>
              </a:spcBef>
              <a:buFont typeface="Wingdings" panose="05000000000000000000" pitchFamily="2" charset="2"/>
              <a:buChar char="q"/>
            </a:pPr>
            <a:endParaRPr lang="en-US" sz="1800" cap="none" dirty="0">
              <a:latin typeface="Calibri" panose="020F0502020204030204" pitchFamily="34" charset="0"/>
              <a:cs typeface="Calibri" panose="020F0502020204030204" pitchFamily="34" charset="0"/>
            </a:endParaRPr>
          </a:p>
          <a:p>
            <a:pPr algn="l">
              <a:spcBef>
                <a:spcPts val="600"/>
              </a:spcBef>
              <a:buFont typeface="Wingdings" panose="05000000000000000000" pitchFamily="2" charset="2"/>
              <a:buChar char="q"/>
            </a:pPr>
            <a:r>
              <a:rPr lang="en-US" sz="1800" cap="none" dirty="0">
                <a:latin typeface="Calibri" panose="020F0502020204030204" pitchFamily="34" charset="0"/>
                <a:cs typeface="Calibri" panose="020F0502020204030204" pitchFamily="34" charset="0"/>
              </a:rPr>
              <a:t>  Errors at the DOE further delaying process (i.e., students not being able to make FAFSA corrections)</a:t>
            </a:r>
          </a:p>
          <a:p>
            <a:pPr algn="l">
              <a:spcBef>
                <a:spcPts val="600"/>
              </a:spcBef>
              <a:buFont typeface="Wingdings" panose="05000000000000000000" pitchFamily="2" charset="2"/>
              <a:buChar char="q"/>
            </a:pPr>
            <a:endParaRPr lang="en-US" sz="1800" cap="none" dirty="0">
              <a:latin typeface="Calibri" panose="020F0502020204030204" pitchFamily="34" charset="0"/>
              <a:cs typeface="Calibri" panose="020F0502020204030204" pitchFamily="34" charset="0"/>
            </a:endParaRPr>
          </a:p>
          <a:p>
            <a:pPr algn="l">
              <a:spcBef>
                <a:spcPts val="600"/>
              </a:spcBef>
              <a:buFont typeface="Wingdings" panose="05000000000000000000" pitchFamily="2" charset="2"/>
              <a:buChar char="q"/>
            </a:pPr>
            <a:r>
              <a:rPr lang="en-US" sz="1800" cap="none" dirty="0">
                <a:latin typeface="Calibri" panose="020F0502020204030204" pitchFamily="34" charset="0"/>
                <a:cs typeface="Calibri" panose="020F0502020204030204" pitchFamily="34" charset="0"/>
              </a:rPr>
              <a:t>Once FAFSA information is received, it takes time for the Financial Aid Office to review and generate financial aid award.</a:t>
            </a:r>
          </a:p>
          <a:p>
            <a:pPr algn="l">
              <a:spcBef>
                <a:spcPts val="600"/>
              </a:spcBef>
              <a:buFont typeface="Wingdings" panose="05000000000000000000" pitchFamily="2" charset="2"/>
              <a:buChar char="q"/>
            </a:pPr>
            <a:endParaRPr lang="en-US" sz="1800" cap="none" dirty="0">
              <a:latin typeface="Calibri" panose="020F0502020204030204" pitchFamily="34" charset="0"/>
              <a:cs typeface="Calibri" panose="020F0502020204030204" pitchFamily="34" charset="0"/>
            </a:endParaRPr>
          </a:p>
          <a:p>
            <a:pPr algn="l">
              <a:spcBef>
                <a:spcPts val="600"/>
              </a:spcBef>
              <a:buFont typeface="Wingdings" panose="05000000000000000000" pitchFamily="2" charset="2"/>
              <a:buChar char="q"/>
            </a:pPr>
            <a:r>
              <a:rPr lang="en-US" sz="1800" cap="none" dirty="0">
                <a:latin typeface="Calibri" panose="020F0502020204030204" pitchFamily="34" charset="0"/>
                <a:cs typeface="Calibri" panose="020F0502020204030204" pitchFamily="34" charset="0"/>
              </a:rPr>
              <a:t>Contact Admissions for deadline concerns</a:t>
            </a:r>
          </a:p>
        </p:txBody>
      </p:sp>
      <p:pic>
        <p:nvPicPr>
          <p:cNvPr id="4" name="Picture 3" descr="Logo IIT C KENT2 2012"/>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1465643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95400"/>
            <a:ext cx="7772400" cy="1752600"/>
          </a:xfrm>
        </p:spPr>
        <p:txBody>
          <a:bodyPr>
            <a:normAutofit fontScale="90000"/>
          </a:bodyPr>
          <a:lstStyle/>
          <a:p>
            <a:r>
              <a:rPr lang="en-US" dirty="0">
                <a:solidFill>
                  <a:srgbClr val="FF0000"/>
                </a:solidFill>
                <a:latin typeface="Calibri" panose="020F0502020204030204" pitchFamily="34" charset="0"/>
                <a:cs typeface="Calibri" panose="020F0502020204030204" pitchFamily="34" charset="0"/>
              </a:rPr>
              <a:t>FAFSA</a:t>
            </a:r>
            <a:r>
              <a:rPr lang="en-US" dirty="0">
                <a:solidFill>
                  <a:srgbClr val="FF0000"/>
                </a:solidFill>
                <a:latin typeface="+mj-lt"/>
              </a:rPr>
              <a:t/>
            </a:r>
            <a:br>
              <a:rPr lang="en-US" dirty="0">
                <a:solidFill>
                  <a:srgbClr val="FF0000"/>
                </a:solidFill>
                <a:latin typeface="+mj-lt"/>
              </a:rPr>
            </a:br>
            <a:r>
              <a:rPr lang="en-US" sz="3200" dirty="0">
                <a:solidFill>
                  <a:srgbClr val="FF0000"/>
                </a:solidFill>
                <a:latin typeface="Calibri" panose="020F0502020204030204" pitchFamily="34" charset="0"/>
                <a:cs typeface="Calibri" panose="020F0502020204030204" pitchFamily="34" charset="0"/>
              </a:rPr>
              <a:t>Free Application for Federal Student Aid</a:t>
            </a:r>
            <a:endParaRPr lang="en-US" dirty="0">
              <a:solidFill>
                <a:srgbClr val="FF0000"/>
              </a:solidFill>
              <a:latin typeface="Calibri" panose="020F0502020204030204" pitchFamily="34" charset="0"/>
              <a:cs typeface="Calibri" panose="020F0502020204030204" pitchFamily="34" charset="0"/>
            </a:endParaRPr>
          </a:p>
        </p:txBody>
      </p:sp>
      <p:sp>
        <p:nvSpPr>
          <p:cNvPr id="3" name="Text Placeholder 2"/>
          <p:cNvSpPr>
            <a:spLocks noGrp="1"/>
          </p:cNvSpPr>
          <p:nvPr>
            <p:ph type="body" idx="1"/>
          </p:nvPr>
        </p:nvSpPr>
        <p:spPr>
          <a:xfrm>
            <a:off x="685800" y="2286000"/>
            <a:ext cx="8077199" cy="4419599"/>
          </a:xfrm>
        </p:spPr>
        <p:txBody>
          <a:bodyPr/>
          <a:lstStyle/>
          <a:p>
            <a:pPr marL="0" indent="0" algn="l">
              <a:spcBef>
                <a:spcPts val="600"/>
              </a:spcBef>
              <a:buNone/>
            </a:pPr>
            <a:r>
              <a:rPr lang="en-US" i="1" dirty="0"/>
              <a:t>			</a:t>
            </a:r>
            <a:r>
              <a:rPr lang="en-US" sz="3200" b="1" i="1" u="sng" dirty="0">
                <a:solidFill>
                  <a:srgbClr val="002060"/>
                </a:solidFill>
                <a:latin typeface="Calibri" panose="020F0502020204030204" pitchFamily="34" charset="0"/>
                <a:cs typeface="Calibri" panose="020F0502020204030204" pitchFamily="34" charset="0"/>
              </a:rPr>
              <a:t>FAFSA.GOV</a:t>
            </a:r>
          </a:p>
          <a:p>
            <a:pPr marL="0" indent="0" algn="l">
              <a:spcBef>
                <a:spcPts val="600"/>
              </a:spcBef>
              <a:buNone/>
            </a:pPr>
            <a:endParaRPr lang="en-US" i="1" dirty="0"/>
          </a:p>
          <a:p>
            <a:pPr algn="l">
              <a:spcBef>
                <a:spcPts val="600"/>
              </a:spcBef>
              <a:buFont typeface="Wingdings" panose="05000000000000000000" pitchFamily="2" charset="2"/>
              <a:buChar char="q"/>
            </a:pPr>
            <a:r>
              <a:rPr lang="en-US" sz="1800" cap="none" dirty="0">
                <a:latin typeface="Calibri" panose="020F0502020204030204" pitchFamily="34" charset="0"/>
                <a:cs typeface="Calibri" panose="020F0502020204030204" pitchFamily="34" charset="0"/>
              </a:rPr>
              <a:t> 2024-2025 FAFSA was available in December, 2023.</a:t>
            </a:r>
          </a:p>
          <a:p>
            <a:pPr algn="l">
              <a:spcBef>
                <a:spcPts val="600"/>
              </a:spcBef>
              <a:buFont typeface="Wingdings" panose="05000000000000000000" pitchFamily="2" charset="2"/>
              <a:buChar char="q"/>
            </a:pPr>
            <a:endParaRPr lang="en-US" sz="1800" cap="none" dirty="0">
              <a:latin typeface="Calibri" panose="020F0502020204030204" pitchFamily="34" charset="0"/>
              <a:cs typeface="Calibri" panose="020F0502020204030204" pitchFamily="34" charset="0"/>
            </a:endParaRPr>
          </a:p>
          <a:p>
            <a:pPr algn="l">
              <a:spcBef>
                <a:spcPts val="600"/>
              </a:spcBef>
              <a:buFont typeface="Wingdings" panose="05000000000000000000" pitchFamily="2" charset="2"/>
              <a:buChar char="q"/>
            </a:pPr>
            <a:r>
              <a:rPr lang="en-US" sz="1800" cap="none" dirty="0">
                <a:latin typeface="Calibri" panose="020F0502020204030204" pitchFamily="34" charset="0"/>
                <a:cs typeface="Calibri" panose="020F0502020204030204" pitchFamily="34" charset="0"/>
              </a:rPr>
              <a:t>  Summer Start students must complete </a:t>
            </a:r>
            <a:r>
              <a:rPr lang="en-US" sz="1800" u="sng" cap="none" dirty="0">
                <a:latin typeface="Calibri" panose="020F0502020204030204" pitchFamily="34" charset="0"/>
                <a:cs typeface="Calibri" panose="020F0502020204030204" pitchFamily="34" charset="0"/>
              </a:rPr>
              <a:t>both</a:t>
            </a:r>
            <a:r>
              <a:rPr lang="en-US" sz="1800" cap="none" dirty="0">
                <a:latin typeface="Calibri" panose="020F0502020204030204" pitchFamily="34" charset="0"/>
                <a:cs typeface="Calibri" panose="020F0502020204030204" pitchFamily="34" charset="0"/>
              </a:rPr>
              <a:t> 2023-2024 &amp; 2024-2025 FAFSA.</a:t>
            </a:r>
          </a:p>
          <a:p>
            <a:pPr algn="l">
              <a:spcBef>
                <a:spcPts val="600"/>
              </a:spcBef>
              <a:buFont typeface="Wingdings" panose="05000000000000000000" pitchFamily="2" charset="2"/>
              <a:buChar char="q"/>
            </a:pPr>
            <a:endParaRPr lang="en-US" sz="1800" cap="none" dirty="0">
              <a:latin typeface="Calibri" panose="020F0502020204030204" pitchFamily="34" charset="0"/>
              <a:cs typeface="Calibri" panose="020F0502020204030204" pitchFamily="34" charset="0"/>
            </a:endParaRPr>
          </a:p>
          <a:p>
            <a:pPr algn="l">
              <a:spcBef>
                <a:spcPts val="600"/>
              </a:spcBef>
              <a:buFont typeface="Wingdings" panose="05000000000000000000" pitchFamily="2" charset="2"/>
              <a:buChar char="q"/>
            </a:pPr>
            <a:r>
              <a:rPr lang="en-US" sz="1800" cap="none" dirty="0">
                <a:latin typeface="Calibri" panose="020F0502020204030204" pitchFamily="34" charset="0"/>
                <a:cs typeface="Calibri" panose="020F0502020204030204" pitchFamily="34" charset="0"/>
              </a:rPr>
              <a:t>  Chicago-Kent School Code = </a:t>
            </a:r>
            <a:r>
              <a:rPr lang="en-US" sz="1800" b="1" cap="none" dirty="0">
                <a:latin typeface="Calibri" panose="020F0502020204030204" pitchFamily="34" charset="0"/>
                <a:cs typeface="Calibri" panose="020F0502020204030204" pitchFamily="34" charset="0"/>
              </a:rPr>
              <a:t>E00773.</a:t>
            </a:r>
            <a:endParaRPr lang="en-US" sz="1800" cap="none" dirty="0">
              <a:latin typeface="Calibri" panose="020F0502020204030204" pitchFamily="34" charset="0"/>
              <a:cs typeface="Calibri" panose="020F0502020204030204" pitchFamily="34" charset="0"/>
            </a:endParaRPr>
          </a:p>
          <a:p>
            <a:pPr algn="l">
              <a:spcBef>
                <a:spcPts val="600"/>
              </a:spcBef>
              <a:buFont typeface="Wingdings" panose="05000000000000000000" pitchFamily="2" charset="2"/>
              <a:buChar char="q"/>
            </a:pPr>
            <a:endParaRPr lang="en-US" sz="1800" cap="none" dirty="0">
              <a:latin typeface="Calibri" panose="020F0502020204030204" pitchFamily="34" charset="0"/>
              <a:cs typeface="Calibri" panose="020F0502020204030204" pitchFamily="34" charset="0"/>
            </a:endParaRPr>
          </a:p>
          <a:p>
            <a:pPr algn="l">
              <a:spcBef>
                <a:spcPts val="600"/>
              </a:spcBef>
              <a:buFont typeface="Wingdings" panose="05000000000000000000" pitchFamily="2" charset="2"/>
              <a:buChar char="q"/>
            </a:pPr>
            <a:r>
              <a:rPr lang="en-US" sz="1800" cap="none" dirty="0">
                <a:latin typeface="Calibri" panose="020F0502020204030204" pitchFamily="34" charset="0"/>
                <a:cs typeface="Calibri" panose="020F0502020204030204" pitchFamily="34" charset="0"/>
              </a:rPr>
              <a:t>   Must meet eligibility requirements.</a:t>
            </a:r>
          </a:p>
          <a:p>
            <a:pPr algn="l">
              <a:spcBef>
                <a:spcPts val="600"/>
              </a:spcBef>
              <a:buFont typeface="Wingdings" panose="05000000000000000000" pitchFamily="2" charset="2"/>
              <a:buChar char="q"/>
            </a:pPr>
            <a:endParaRPr lang="en-US" sz="1800" cap="none" dirty="0">
              <a:latin typeface="Calibri" panose="020F0502020204030204" pitchFamily="34" charset="0"/>
              <a:cs typeface="Calibri" panose="020F0502020204030204" pitchFamily="34" charset="0"/>
            </a:endParaRPr>
          </a:p>
          <a:p>
            <a:pPr marL="0" indent="0" algn="l">
              <a:spcBef>
                <a:spcPts val="600"/>
              </a:spcBef>
              <a:buNone/>
            </a:pPr>
            <a:endParaRPr lang="en-US" sz="1800" cap="none" dirty="0">
              <a:latin typeface="Calibri" panose="020F0502020204030204" pitchFamily="34" charset="0"/>
              <a:cs typeface="Calibri" panose="020F0502020204030204" pitchFamily="34" charset="0"/>
            </a:endParaRPr>
          </a:p>
          <a:p>
            <a:pPr algn="l">
              <a:spcBef>
                <a:spcPts val="600"/>
              </a:spcBef>
              <a:buSzPct val="55000"/>
              <a:buFont typeface="Wingdings" panose="05000000000000000000" pitchFamily="2" charset="2"/>
              <a:buChar char="Ø"/>
            </a:pPr>
            <a:endParaRPr lang="en-US" cap="none" dirty="0">
              <a:latin typeface="Calibri" panose="020F0502020204030204" pitchFamily="34" charset="0"/>
              <a:cs typeface="Calibri" panose="020F0502020204030204" pitchFamily="34" charset="0"/>
            </a:endParaRPr>
          </a:p>
          <a:p>
            <a:pPr indent="0">
              <a:buNone/>
            </a:pPr>
            <a:endParaRPr lang="en-US" dirty="0"/>
          </a:p>
        </p:txBody>
      </p:sp>
      <p:pic>
        <p:nvPicPr>
          <p:cNvPr id="4" name="Picture 3" descr="Logo IIT C KENT2 2012"/>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2602210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685800" y="1371600"/>
            <a:ext cx="7772400" cy="832075"/>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800" b="0" i="0" u="none" strike="noStrike" cap="none" baseline="0" dirty="0">
                <a:solidFill>
                  <a:srgbClr val="FF0000"/>
                </a:solidFill>
                <a:latin typeface="Calibri" panose="020F0502020204030204" pitchFamily="34" charset="0"/>
                <a:ea typeface="Arial"/>
                <a:cs typeface="Calibri" panose="020F0502020204030204" pitchFamily="34" charset="0"/>
                <a:sym typeface="Arial"/>
              </a:rPr>
              <a:t>Cost of Attendance Budget</a:t>
            </a:r>
          </a:p>
        </p:txBody>
      </p:sp>
      <p:sp>
        <p:nvSpPr>
          <p:cNvPr id="48" name="Shape 48"/>
          <p:cNvSpPr txBox="1">
            <a:spLocks noGrp="1"/>
          </p:cNvSpPr>
          <p:nvPr>
            <p:ph type="body" idx="1"/>
          </p:nvPr>
        </p:nvSpPr>
        <p:spPr>
          <a:xfrm>
            <a:off x="685800" y="2203675"/>
            <a:ext cx="8077199" cy="4419599"/>
          </a:xfrm>
          <a:prstGeom prst="rect">
            <a:avLst/>
          </a:prstGeom>
          <a:noFill/>
          <a:ln>
            <a:noFill/>
          </a:ln>
        </p:spPr>
        <p:txBody>
          <a:bodyPr lIns="91425" tIns="45700" rIns="91425" bIns="45700" anchor="t" anchorCtr="0">
            <a:noAutofit/>
          </a:bodyPr>
          <a:lstStyle/>
          <a:p>
            <a:pPr marL="0" marR="0" lvl="0" indent="0" algn="ctr" rtl="0">
              <a:lnSpc>
                <a:spcPct val="90000"/>
              </a:lnSpc>
              <a:spcBef>
                <a:spcPts val="560"/>
              </a:spcBef>
              <a:spcAft>
                <a:spcPts val="0"/>
              </a:spcAft>
              <a:buClr>
                <a:schemeClr val="dk1"/>
              </a:buClr>
              <a:buSzPct val="25000"/>
              <a:buFont typeface="Arial"/>
              <a:buNone/>
            </a:pPr>
            <a:r>
              <a:rPr lang="en-US" sz="2000" b="1" i="0" u="sng" strike="noStrike" cap="none" baseline="0" dirty="0">
                <a:solidFill>
                  <a:schemeClr val="dk1"/>
                </a:solidFill>
                <a:latin typeface="Calibri" panose="020F0502020204030204" pitchFamily="34" charset="0"/>
                <a:cs typeface="Calibri" panose="020F0502020204030204" pitchFamily="34" charset="0"/>
                <a:sym typeface="Arial"/>
              </a:rPr>
              <a:t>Billable Expenses:</a:t>
            </a:r>
          </a:p>
          <a:p>
            <a:pPr marL="0" marR="0" lvl="0" indent="0" algn="ctr" rtl="0">
              <a:lnSpc>
                <a:spcPct val="90000"/>
              </a:lnSpc>
              <a:spcBef>
                <a:spcPts val="560"/>
              </a:spcBef>
              <a:spcAft>
                <a:spcPts val="0"/>
              </a:spcAft>
              <a:buClr>
                <a:schemeClr val="dk1"/>
              </a:buClr>
              <a:buSzPct val="60714"/>
              <a:buNone/>
            </a:pPr>
            <a:r>
              <a:rPr lang="en-US" sz="2000" b="0" i="0" u="none" strike="noStrike" cap="none" baseline="0" dirty="0">
                <a:solidFill>
                  <a:schemeClr val="dk1"/>
                </a:solidFill>
                <a:latin typeface="Calibri" panose="020F0502020204030204" pitchFamily="34" charset="0"/>
                <a:cs typeface="Calibri" panose="020F0502020204030204" pitchFamily="34" charset="0"/>
                <a:sym typeface="Arial"/>
              </a:rPr>
              <a:t>Tuition and fees</a:t>
            </a:r>
          </a:p>
          <a:p>
            <a:pPr marL="0" marR="0" lvl="0" indent="0" algn="ctr" rtl="0">
              <a:lnSpc>
                <a:spcPct val="90000"/>
              </a:lnSpc>
              <a:spcBef>
                <a:spcPts val="560"/>
              </a:spcBef>
              <a:spcAft>
                <a:spcPts val="0"/>
              </a:spcAft>
              <a:buClr>
                <a:schemeClr val="dk1"/>
              </a:buClr>
              <a:buSzPct val="60714"/>
              <a:buNone/>
            </a:pPr>
            <a:r>
              <a:rPr lang="en-US" sz="2000" b="1" dirty="0">
                <a:latin typeface="Calibri" panose="020F0502020204030204" pitchFamily="34" charset="0"/>
                <a:cs typeface="Calibri" panose="020F0502020204030204" pitchFamily="34" charset="0"/>
              </a:rPr>
              <a:t>+</a:t>
            </a:r>
            <a:endParaRPr lang="en-US" sz="2000" b="1" u="none" strike="noStrike" cap="none" baseline="0" dirty="0">
              <a:solidFill>
                <a:schemeClr val="dk1"/>
              </a:solidFill>
              <a:latin typeface="Calibri" panose="020F0502020204030204" pitchFamily="34" charset="0"/>
              <a:cs typeface="Calibri" panose="020F0502020204030204" pitchFamily="34" charset="0"/>
              <a:sym typeface="Arial"/>
            </a:endParaRPr>
          </a:p>
          <a:p>
            <a:pPr marL="0" marR="0" lvl="0" indent="0" algn="ctr" rtl="0">
              <a:lnSpc>
                <a:spcPct val="90000"/>
              </a:lnSpc>
              <a:spcBef>
                <a:spcPts val="560"/>
              </a:spcBef>
              <a:spcAft>
                <a:spcPts val="0"/>
              </a:spcAft>
              <a:buClr>
                <a:schemeClr val="dk1"/>
              </a:buClr>
              <a:buSzPct val="25000"/>
              <a:buFont typeface="Arial"/>
              <a:buNone/>
            </a:pPr>
            <a:r>
              <a:rPr lang="en-US" sz="2000" b="1" i="0" u="sng" strike="noStrike" cap="none" baseline="0" dirty="0">
                <a:solidFill>
                  <a:schemeClr val="dk1"/>
                </a:solidFill>
                <a:latin typeface="Calibri" panose="020F0502020204030204" pitchFamily="34" charset="0"/>
                <a:cs typeface="Calibri" panose="020F0502020204030204" pitchFamily="34" charset="0"/>
                <a:sym typeface="Arial"/>
              </a:rPr>
              <a:t>Non-billable Expenses: </a:t>
            </a:r>
          </a:p>
          <a:p>
            <a:pPr marL="0" marR="0" lvl="0" indent="0" algn="ctr" rtl="0">
              <a:lnSpc>
                <a:spcPct val="90000"/>
              </a:lnSpc>
              <a:spcBef>
                <a:spcPts val="560"/>
              </a:spcBef>
              <a:spcAft>
                <a:spcPts val="0"/>
              </a:spcAft>
              <a:buClr>
                <a:schemeClr val="dk1"/>
              </a:buClr>
              <a:buSzPct val="60714"/>
              <a:buNone/>
            </a:pPr>
            <a:r>
              <a:rPr lang="en-US" sz="2000" b="0" i="0" u="none" strike="noStrike" cap="none" baseline="0" dirty="0">
                <a:solidFill>
                  <a:schemeClr val="dk1"/>
                </a:solidFill>
                <a:latin typeface="Calibri" panose="020F0502020204030204" pitchFamily="34" charset="0"/>
                <a:cs typeface="Calibri" panose="020F0502020204030204" pitchFamily="34" charset="0"/>
                <a:sym typeface="Arial"/>
              </a:rPr>
              <a:t>Room and board (Rent, Utilities, Food)</a:t>
            </a:r>
          </a:p>
          <a:p>
            <a:pPr marL="0" marR="0" lvl="0" indent="0" algn="ctr" rtl="0">
              <a:lnSpc>
                <a:spcPct val="90000"/>
              </a:lnSpc>
              <a:spcBef>
                <a:spcPts val="560"/>
              </a:spcBef>
              <a:spcAft>
                <a:spcPts val="0"/>
              </a:spcAft>
              <a:buClr>
                <a:schemeClr val="dk1"/>
              </a:buClr>
              <a:buSzPct val="60714"/>
              <a:buNone/>
            </a:pPr>
            <a:r>
              <a:rPr lang="en-US" sz="2000" b="0" i="0" u="none" strike="noStrike" cap="none" baseline="0" dirty="0">
                <a:solidFill>
                  <a:schemeClr val="dk1"/>
                </a:solidFill>
                <a:latin typeface="Calibri" panose="020F0502020204030204" pitchFamily="34" charset="0"/>
                <a:cs typeface="Calibri" panose="020F0502020204030204" pitchFamily="34" charset="0"/>
                <a:sym typeface="Arial"/>
              </a:rPr>
              <a:t>Books and Supplies</a:t>
            </a:r>
          </a:p>
          <a:p>
            <a:pPr marL="0" marR="0" lvl="0" indent="0" algn="ctr" rtl="0">
              <a:lnSpc>
                <a:spcPct val="90000"/>
              </a:lnSpc>
              <a:spcBef>
                <a:spcPts val="560"/>
              </a:spcBef>
              <a:spcAft>
                <a:spcPts val="0"/>
              </a:spcAft>
              <a:buClr>
                <a:schemeClr val="dk1"/>
              </a:buClr>
              <a:buSzPct val="60714"/>
              <a:buNone/>
            </a:pPr>
            <a:r>
              <a:rPr lang="en-US" sz="2000" b="0" i="0" u="none" strike="noStrike" cap="none" baseline="0" dirty="0">
                <a:solidFill>
                  <a:schemeClr val="dk1"/>
                </a:solidFill>
                <a:latin typeface="Calibri" panose="020F0502020204030204" pitchFamily="34" charset="0"/>
                <a:cs typeface="Calibri" panose="020F0502020204030204" pitchFamily="34" charset="0"/>
                <a:sym typeface="Arial"/>
              </a:rPr>
              <a:t>Transportation (Public &amp; </a:t>
            </a:r>
            <a:r>
              <a:rPr lang="en-US" sz="2000" cap="none" dirty="0">
                <a:latin typeface="Calibri" panose="020F0502020204030204" pitchFamily="34" charset="0"/>
                <a:cs typeface="Calibri" panose="020F0502020204030204" pitchFamily="34" charset="0"/>
              </a:rPr>
              <a:t>P</a:t>
            </a:r>
            <a:r>
              <a:rPr lang="en-US" sz="2000" b="0" i="0" u="none" strike="noStrike" cap="none" baseline="0" dirty="0">
                <a:solidFill>
                  <a:schemeClr val="dk1"/>
                </a:solidFill>
                <a:latin typeface="Calibri" panose="020F0502020204030204" pitchFamily="34" charset="0"/>
                <a:cs typeface="Calibri" panose="020F0502020204030204" pitchFamily="34" charset="0"/>
                <a:sym typeface="Arial"/>
              </a:rPr>
              <a:t>arking)</a:t>
            </a:r>
            <a:r>
              <a:rPr lang="en-US" sz="2000" b="0" i="0" u="none" strike="noStrike" cap="none" dirty="0">
                <a:solidFill>
                  <a:schemeClr val="dk1"/>
                </a:solidFill>
                <a:latin typeface="Calibri" panose="020F0502020204030204" pitchFamily="34" charset="0"/>
                <a:cs typeface="Calibri" panose="020F0502020204030204" pitchFamily="34" charset="0"/>
                <a:sym typeface="Arial"/>
              </a:rPr>
              <a:t> </a:t>
            </a:r>
          </a:p>
          <a:p>
            <a:pPr marL="0" marR="0" lvl="0" indent="0" algn="ctr" rtl="0">
              <a:lnSpc>
                <a:spcPct val="90000"/>
              </a:lnSpc>
              <a:spcBef>
                <a:spcPts val="560"/>
              </a:spcBef>
              <a:spcAft>
                <a:spcPts val="0"/>
              </a:spcAft>
              <a:buClr>
                <a:schemeClr val="dk1"/>
              </a:buClr>
              <a:buSzPct val="60714"/>
              <a:buNone/>
            </a:pPr>
            <a:r>
              <a:rPr lang="en-US" sz="2000" b="0" i="0" u="none" strike="noStrike" cap="none" dirty="0">
                <a:solidFill>
                  <a:schemeClr val="dk1"/>
                </a:solidFill>
                <a:latin typeface="Calibri" panose="020F0502020204030204" pitchFamily="34" charset="0"/>
                <a:cs typeface="Calibri" panose="020F0502020204030204" pitchFamily="34" charset="0"/>
                <a:sym typeface="Arial"/>
              </a:rPr>
              <a:t>Miscellaneous Expenses (Laundry, Entertainment)</a:t>
            </a:r>
            <a:endParaRPr lang="en-US" sz="2000" b="0" i="0" u="none" strike="noStrike" cap="none" baseline="0" dirty="0">
              <a:solidFill>
                <a:schemeClr val="dk1"/>
              </a:solidFill>
              <a:latin typeface="Calibri" panose="020F0502020204030204" pitchFamily="34" charset="0"/>
              <a:cs typeface="Calibri" panose="020F0502020204030204" pitchFamily="34" charset="0"/>
              <a:sym typeface="Arial"/>
            </a:endParaRPr>
          </a:p>
          <a:p>
            <a:pPr marL="0" marR="0" lvl="0" indent="0" algn="ctr" rtl="0">
              <a:lnSpc>
                <a:spcPct val="90000"/>
              </a:lnSpc>
              <a:spcBef>
                <a:spcPts val="560"/>
              </a:spcBef>
              <a:spcAft>
                <a:spcPts val="0"/>
              </a:spcAft>
              <a:buClr>
                <a:schemeClr val="dk1"/>
              </a:buClr>
              <a:buSzPct val="60714"/>
              <a:buNone/>
            </a:pPr>
            <a:r>
              <a:rPr lang="en-US" sz="2000" b="1" dirty="0">
                <a:latin typeface="Calibri" panose="020F0502020204030204" pitchFamily="34" charset="0"/>
                <a:cs typeface="Calibri" panose="020F0502020204030204" pitchFamily="34" charset="0"/>
              </a:rPr>
              <a:t>=</a:t>
            </a:r>
            <a:endParaRPr lang="en-US" sz="2000" b="1" u="none" strike="noStrike" cap="none" baseline="0" dirty="0">
              <a:solidFill>
                <a:schemeClr val="dk1"/>
              </a:solidFill>
              <a:latin typeface="Calibri" panose="020F0502020204030204" pitchFamily="34" charset="0"/>
              <a:cs typeface="Calibri" panose="020F0502020204030204" pitchFamily="34" charset="0"/>
              <a:sym typeface="Arial"/>
            </a:endParaRPr>
          </a:p>
          <a:p>
            <a:pPr lvl="0" indent="0" algn="ctr">
              <a:spcBef>
                <a:spcPts val="480"/>
              </a:spcBef>
              <a:buSzPct val="100000"/>
              <a:buNone/>
            </a:pPr>
            <a:r>
              <a:rPr lang="en-US" sz="2000" b="1" u="sng" dirty="0">
                <a:latin typeface="Calibri" panose="020F0502020204030204" pitchFamily="34" charset="0"/>
                <a:cs typeface="Calibri" panose="020F0502020204030204" pitchFamily="34" charset="0"/>
              </a:rPr>
              <a:t>Cost of Attendance (COA)</a:t>
            </a:r>
          </a:p>
          <a:p>
            <a:pPr lvl="0" indent="0" algn="ctr">
              <a:spcBef>
                <a:spcPts val="480"/>
              </a:spcBef>
              <a:buSzPct val="100000"/>
              <a:buNone/>
            </a:pPr>
            <a:endParaRPr lang="en-US" sz="2000" b="1" u="sng" dirty="0">
              <a:latin typeface="Calibri" panose="020F0502020204030204" pitchFamily="34" charset="0"/>
              <a:cs typeface="Calibri" panose="020F0502020204030204" pitchFamily="34" charset="0"/>
            </a:endParaRPr>
          </a:p>
          <a:p>
            <a:pPr lvl="0" indent="0" algn="ctr">
              <a:spcBef>
                <a:spcPts val="480"/>
              </a:spcBef>
              <a:buSzPct val="100000"/>
              <a:buNone/>
            </a:pPr>
            <a:r>
              <a:rPr lang="en-US" sz="1800" b="1" cap="none" dirty="0">
                <a:latin typeface="Calibri" panose="020F0502020204030204" pitchFamily="34" charset="0"/>
                <a:cs typeface="Calibri" panose="020F0502020204030204" pitchFamily="34" charset="0"/>
              </a:rPr>
              <a:t>**Total Financial Aid Award Cannot Exceed COA!**</a:t>
            </a:r>
            <a:endParaRPr lang="en-US" sz="1800" b="1" dirty="0">
              <a:latin typeface="Calibri" panose="020F0502020204030204" pitchFamily="34" charset="0"/>
              <a:cs typeface="Calibri" panose="020F0502020204030204" pitchFamily="34" charset="0"/>
            </a:endParaRPr>
          </a:p>
          <a:p>
            <a:pPr marL="0" marR="0" lvl="0" indent="107950" algn="ctr" rtl="0">
              <a:lnSpc>
                <a:spcPct val="100000"/>
              </a:lnSpc>
              <a:spcBef>
                <a:spcPts val="560"/>
              </a:spcBef>
              <a:spcAft>
                <a:spcPts val="0"/>
              </a:spcAft>
              <a:buClr>
                <a:schemeClr val="dk1"/>
              </a:buClr>
              <a:buFont typeface="Arial"/>
              <a:buNone/>
            </a:pPr>
            <a:endParaRPr sz="2800" b="0" i="0" u="none" strike="noStrike" cap="none" baseline="0" dirty="0">
              <a:solidFill>
                <a:schemeClr val="dk1"/>
              </a:solidFill>
              <a:latin typeface="Arial"/>
              <a:ea typeface="Arial"/>
              <a:cs typeface="Arial"/>
              <a:sym typeface="Arial"/>
            </a:endParaRPr>
          </a:p>
        </p:txBody>
      </p:sp>
      <p:pic>
        <p:nvPicPr>
          <p:cNvPr id="4" name="Picture 3" descr="Logo IIT C KENT2 2012"/>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685800" y="1676400"/>
            <a:ext cx="7772400" cy="762000"/>
          </a:xfrm>
          <a:prstGeom prst="rect">
            <a:avLst/>
          </a:prstGeom>
          <a:noFill/>
          <a:ln>
            <a:noFill/>
          </a:ln>
        </p:spPr>
        <p:txBody>
          <a:bodyPr lIns="91425" tIns="45700" rIns="91425" bIns="45700" anchor="t" anchorCtr="0">
            <a:noAutofit/>
          </a:bodyPr>
          <a:lstStyle/>
          <a:p>
            <a:pPr lvl="0">
              <a:buClr>
                <a:schemeClr val="dk2"/>
              </a:buClr>
              <a:buSzPct val="25000"/>
            </a:pPr>
            <a:r>
              <a:rPr lang="en-US" sz="4400" i="0" u="none" strike="noStrike" cap="none" baseline="0" dirty="0">
                <a:solidFill>
                  <a:srgbClr val="FF0000"/>
                </a:solidFill>
                <a:latin typeface="Calibri" panose="020F0502020204030204" pitchFamily="34" charset="0"/>
                <a:ea typeface="Arial"/>
                <a:cs typeface="Calibri" panose="020F0502020204030204" pitchFamily="34" charset="0"/>
                <a:sym typeface="Arial"/>
              </a:rPr>
              <a:t>Award Review and Acceptance</a:t>
            </a:r>
          </a:p>
        </p:txBody>
      </p:sp>
      <p:sp>
        <p:nvSpPr>
          <p:cNvPr id="41" name="Shape 41"/>
          <p:cNvSpPr txBox="1">
            <a:spLocks noGrp="1"/>
          </p:cNvSpPr>
          <p:nvPr>
            <p:ph type="body" idx="1"/>
          </p:nvPr>
        </p:nvSpPr>
        <p:spPr>
          <a:xfrm>
            <a:off x="581114" y="2438400"/>
            <a:ext cx="7533650" cy="4200525"/>
          </a:xfrm>
          <a:prstGeom prst="rect">
            <a:avLst/>
          </a:prstGeom>
          <a:noFill/>
          <a:ln>
            <a:noFill/>
          </a:ln>
        </p:spPr>
        <p:txBody>
          <a:bodyPr lIns="91425" tIns="45700" rIns="91425" bIns="45700" anchor="t" anchorCtr="0">
            <a:noAutofit/>
          </a:bodyPr>
          <a:lstStyle/>
          <a:p>
            <a:pPr lvl="0" indent="0" algn="l">
              <a:spcBef>
                <a:spcPts val="480"/>
              </a:spcBef>
              <a:buNone/>
            </a:pPr>
            <a:endParaRPr lang="en-US" sz="1800" i="1" cap="none" dirty="0">
              <a:latin typeface="Calibri" panose="020F0502020204030204" pitchFamily="34" charset="0"/>
              <a:cs typeface="Calibri" panose="020F0502020204030204" pitchFamily="34" charset="0"/>
            </a:endParaRPr>
          </a:p>
          <a:p>
            <a:pPr marL="514350" lvl="0" indent="-285750" algn="l">
              <a:spcBef>
                <a:spcPts val="480"/>
              </a:spcBef>
              <a:buFont typeface="Wingdings" panose="05000000000000000000" pitchFamily="2" charset="2"/>
              <a:buChar char="v"/>
            </a:pPr>
            <a:r>
              <a:rPr lang="en-US" sz="1800" cap="none" dirty="0">
                <a:latin typeface="Calibri" panose="020F0502020204030204" pitchFamily="34" charset="0"/>
                <a:cs typeface="Calibri" panose="020F0502020204030204" pitchFamily="34" charset="0"/>
              </a:rPr>
              <a:t>Students will receive a Financial Aid Award Notification with instructions to view their award offer(s) and accept, modify or decline your those offer(s). </a:t>
            </a:r>
          </a:p>
          <a:p>
            <a:pPr marL="514350" lvl="0" indent="-285750" algn="l">
              <a:spcBef>
                <a:spcPts val="480"/>
              </a:spcBef>
              <a:buFont typeface="Wingdings" panose="05000000000000000000" pitchFamily="2" charset="2"/>
              <a:buChar char="v"/>
            </a:pPr>
            <a:endParaRPr lang="en-US" sz="1800" cap="none" dirty="0">
              <a:latin typeface="Calibri" panose="020F0502020204030204" pitchFamily="34" charset="0"/>
              <a:cs typeface="Calibri" panose="020F0502020204030204" pitchFamily="34" charset="0"/>
            </a:endParaRPr>
          </a:p>
          <a:p>
            <a:pPr marL="514350" indent="-285750" algn="l">
              <a:spcBef>
                <a:spcPts val="480"/>
              </a:spcBef>
              <a:buFont typeface="Wingdings" panose="05000000000000000000" pitchFamily="2" charset="2"/>
              <a:buChar char="v"/>
            </a:pPr>
            <a:r>
              <a:rPr lang="en-US" sz="1800" cap="none" dirty="0">
                <a:latin typeface="Calibri" panose="020F0502020204030204" pitchFamily="34" charset="0"/>
                <a:cs typeface="Calibri" panose="020F0502020204030204" pitchFamily="34" charset="0"/>
              </a:rPr>
              <a:t>Must be enrolled at least half-time </a:t>
            </a:r>
            <a:r>
              <a:rPr lang="en-US" sz="1800" i="1" cap="none" dirty="0">
                <a:latin typeface="Calibri" panose="020F0502020204030204" pitchFamily="34" charset="0"/>
                <a:cs typeface="Calibri" panose="020F0502020204030204" pitchFamily="34" charset="0"/>
              </a:rPr>
              <a:t>(</a:t>
            </a:r>
            <a:r>
              <a:rPr lang="en-US" sz="1800" b="1" i="1" cap="none" dirty="0">
                <a:latin typeface="Calibri" panose="020F0502020204030204" pitchFamily="34" charset="0"/>
                <a:cs typeface="Calibri" panose="020F0502020204030204" pitchFamily="34" charset="0"/>
              </a:rPr>
              <a:t>6</a:t>
            </a:r>
            <a:r>
              <a:rPr lang="en-US" sz="1800" i="1" cap="none" dirty="0">
                <a:latin typeface="Calibri" panose="020F0502020204030204" pitchFamily="34" charset="0"/>
                <a:cs typeface="Calibri" panose="020F0502020204030204" pitchFamily="34" charset="0"/>
              </a:rPr>
              <a:t> credit hours for the Fall and Spring semesters and </a:t>
            </a:r>
            <a:r>
              <a:rPr lang="en-US" sz="1800" b="1" i="1" cap="none" dirty="0">
                <a:latin typeface="Calibri" panose="020F0502020204030204" pitchFamily="34" charset="0"/>
                <a:cs typeface="Calibri" panose="020F0502020204030204" pitchFamily="34" charset="0"/>
              </a:rPr>
              <a:t>3 </a:t>
            </a:r>
            <a:r>
              <a:rPr lang="en-US" sz="1800" i="1" cap="none" dirty="0">
                <a:latin typeface="Calibri" panose="020F0502020204030204" pitchFamily="34" charset="0"/>
                <a:cs typeface="Calibri" panose="020F0502020204030204" pitchFamily="34" charset="0"/>
              </a:rPr>
              <a:t>credit hours for the Summer term).</a:t>
            </a:r>
            <a:endParaRPr lang="en-US" sz="1800" cap="none" dirty="0">
              <a:latin typeface="Calibri" panose="020F0502020204030204" pitchFamily="34" charset="0"/>
              <a:cs typeface="Calibri" panose="020F0502020204030204" pitchFamily="34" charset="0"/>
            </a:endParaRPr>
          </a:p>
          <a:p>
            <a:pPr marL="514350" indent="-285750" algn="l">
              <a:spcBef>
                <a:spcPts val="480"/>
              </a:spcBef>
              <a:buFont typeface="Wingdings" panose="05000000000000000000" pitchFamily="2" charset="2"/>
              <a:buChar char="v"/>
            </a:pPr>
            <a:endParaRPr lang="en-US" sz="1800" cap="none" dirty="0">
              <a:latin typeface="Calibri" panose="020F0502020204030204" pitchFamily="34" charset="0"/>
              <a:cs typeface="Calibri" panose="020F0502020204030204" pitchFamily="34" charset="0"/>
            </a:endParaRPr>
          </a:p>
          <a:p>
            <a:pPr marL="514350" indent="-285750" algn="l">
              <a:spcBef>
                <a:spcPts val="480"/>
              </a:spcBef>
              <a:buFont typeface="Wingdings" panose="05000000000000000000" pitchFamily="2" charset="2"/>
              <a:buChar char="v"/>
            </a:pPr>
            <a:r>
              <a:rPr lang="en-US" sz="1800" cap="none" dirty="0">
                <a:latin typeface="Calibri" panose="020F0502020204030204" pitchFamily="34" charset="0"/>
                <a:cs typeface="Calibri" panose="020F0502020204030204" pitchFamily="34" charset="0"/>
              </a:rPr>
              <a:t>Accept all of your Federal Unsubsidized Loan offer prior to accepting your Federal Graduate PLUS Loan.</a:t>
            </a:r>
          </a:p>
          <a:p>
            <a:pPr marL="514350" indent="-285750" algn="l">
              <a:spcBef>
                <a:spcPts val="480"/>
              </a:spcBef>
              <a:buFont typeface="Wingdings" panose="05000000000000000000" pitchFamily="2" charset="2"/>
              <a:buChar char="v"/>
            </a:pPr>
            <a:endParaRPr lang="en-US" sz="1800" cap="none" dirty="0">
              <a:latin typeface="Calibri" panose="020F0502020204030204" pitchFamily="34" charset="0"/>
              <a:cs typeface="Calibri" panose="020F0502020204030204" pitchFamily="34" charset="0"/>
            </a:endParaRPr>
          </a:p>
          <a:p>
            <a:pPr marL="514350" indent="-285750" algn="l">
              <a:spcBef>
                <a:spcPts val="480"/>
              </a:spcBef>
              <a:buFont typeface="Wingdings" panose="05000000000000000000" pitchFamily="2" charset="2"/>
              <a:buChar char="v"/>
            </a:pPr>
            <a:endParaRPr lang="en-US" sz="1800" cap="none" dirty="0">
              <a:latin typeface="Calibri" panose="020F0502020204030204" pitchFamily="34" charset="0"/>
              <a:cs typeface="Calibri" panose="020F0502020204030204" pitchFamily="34" charset="0"/>
            </a:endParaRPr>
          </a:p>
          <a:p>
            <a:pPr marR="0" lvl="0" indent="0" algn="l" rtl="0">
              <a:lnSpc>
                <a:spcPct val="100000"/>
              </a:lnSpc>
              <a:spcBef>
                <a:spcPts val="480"/>
              </a:spcBef>
              <a:spcAft>
                <a:spcPts val="0"/>
              </a:spcAft>
              <a:buNone/>
            </a:pPr>
            <a:endParaRPr sz="1800" b="0" i="0" u="none" strike="noStrike" cap="none" baseline="0" dirty="0">
              <a:solidFill>
                <a:schemeClr val="dk1"/>
              </a:solidFill>
              <a:latin typeface="Arial"/>
              <a:ea typeface="Arial"/>
              <a:cs typeface="Arial"/>
              <a:sym typeface="Arial"/>
            </a:endParaRPr>
          </a:p>
        </p:txBody>
      </p:sp>
      <p:sp>
        <p:nvSpPr>
          <p:cNvPr id="42" name="Shape 42"/>
          <p:cNvSpPr txBox="1"/>
          <p:nvPr/>
        </p:nvSpPr>
        <p:spPr>
          <a:xfrm>
            <a:off x="5087725" y="2971800"/>
            <a:ext cx="3000000" cy="3048001"/>
          </a:xfrm>
          <a:prstGeom prst="rect">
            <a:avLst/>
          </a:prstGeom>
        </p:spPr>
        <p:txBody>
          <a:bodyPr lIns="91425" tIns="91425" rIns="91425" bIns="91425" anchor="ctr" anchorCtr="0">
            <a:noAutofit/>
          </a:bodyPr>
          <a:lstStyle/>
          <a:p>
            <a:pPr lvl="0" rtl="0">
              <a:spcBef>
                <a:spcPts val="480"/>
              </a:spcBef>
              <a:buClr>
                <a:schemeClr val="dk1"/>
              </a:buClr>
              <a:buSzPct val="100000"/>
            </a:pPr>
            <a:endParaRPr lang="en-US" sz="2000" dirty="0">
              <a:solidFill>
                <a:schemeClr val="dk1"/>
              </a:solidFill>
            </a:endParaRPr>
          </a:p>
        </p:txBody>
      </p:sp>
      <p:pic>
        <p:nvPicPr>
          <p:cNvPr id="5" name="Picture 4" descr="Logo IIT C KENT2 2012"/>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3762662823"/>
      </p:ext>
    </p:extLst>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4" name="Shape 54"/>
          <p:cNvSpPr txBox="1">
            <a:spLocks noGrp="1"/>
          </p:cNvSpPr>
          <p:nvPr>
            <p:ph type="title"/>
          </p:nvPr>
        </p:nvSpPr>
        <p:spPr>
          <a:xfrm>
            <a:off x="685800" y="1600200"/>
            <a:ext cx="7772400" cy="9144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4400" b="0" i="0" u="none" strike="noStrike" cap="none" baseline="0" dirty="0">
                <a:solidFill>
                  <a:srgbClr val="FF0000"/>
                </a:solidFill>
                <a:latin typeface="Calibri" panose="020F0502020204030204" pitchFamily="34" charset="0"/>
                <a:ea typeface="Arial"/>
                <a:cs typeface="Calibri" panose="020F0502020204030204" pitchFamily="34" charset="0"/>
                <a:sym typeface="Arial"/>
              </a:rPr>
              <a:t>Sources of Financial Aid</a:t>
            </a:r>
          </a:p>
        </p:txBody>
      </p:sp>
      <p:sp>
        <p:nvSpPr>
          <p:cNvPr id="53" name="Shape 53"/>
          <p:cNvSpPr txBox="1">
            <a:spLocks noGrp="1"/>
          </p:cNvSpPr>
          <p:nvPr>
            <p:ph type="body" idx="1"/>
          </p:nvPr>
        </p:nvSpPr>
        <p:spPr>
          <a:xfrm>
            <a:off x="647700" y="2667000"/>
            <a:ext cx="7658100" cy="3678899"/>
          </a:xfrm>
          <a:prstGeom prst="rect">
            <a:avLst/>
          </a:prstGeom>
          <a:noFill/>
          <a:ln>
            <a:noFill/>
          </a:ln>
        </p:spPr>
        <p:txBody>
          <a:bodyPr lIns="91425" tIns="45700" rIns="91425" bIns="45700" anchor="t" anchorCtr="0">
            <a:noAutofit/>
          </a:bodyPr>
          <a:lstStyle/>
          <a:p>
            <a:pPr marR="0" lvl="0" algn="l" rtl="0">
              <a:lnSpc>
                <a:spcPct val="100000"/>
              </a:lnSpc>
              <a:spcBef>
                <a:spcPts val="560"/>
              </a:spcBef>
              <a:spcAft>
                <a:spcPts val="0"/>
              </a:spcAft>
              <a:buClr>
                <a:schemeClr val="dk1"/>
              </a:buClr>
              <a:buSzPct val="100000"/>
              <a:buFont typeface="Wingdings" panose="05000000000000000000" pitchFamily="2" charset="2"/>
              <a:buChar char="§"/>
            </a:pPr>
            <a:r>
              <a:rPr lang="en-US" sz="2000" b="0" i="0" u="none" strike="noStrike" cap="none" baseline="0" dirty="0">
                <a:solidFill>
                  <a:schemeClr val="dk1"/>
                </a:solidFill>
                <a:latin typeface="Arial"/>
                <a:ea typeface="Arial"/>
                <a:cs typeface="Arial"/>
                <a:sym typeface="Arial"/>
              </a:rPr>
              <a:t> </a:t>
            </a:r>
            <a:r>
              <a:rPr lang="en-US" sz="2000" b="0" i="0" u="none" strike="noStrike" cap="none" dirty="0">
                <a:solidFill>
                  <a:schemeClr val="dk1"/>
                </a:solidFill>
                <a:latin typeface="Calibri" panose="020F0502020204030204" pitchFamily="34" charset="0"/>
                <a:cs typeface="Calibri" panose="020F0502020204030204" pitchFamily="34" charset="0"/>
                <a:sym typeface="Arial"/>
              </a:rPr>
              <a:t>Scholarships</a:t>
            </a:r>
          </a:p>
          <a:p>
            <a:pPr lvl="1">
              <a:spcBef>
                <a:spcPts val="560"/>
              </a:spcBef>
              <a:buClr>
                <a:schemeClr val="dk1"/>
              </a:buClr>
              <a:buSzPct val="100000"/>
              <a:buFont typeface="Wingdings" panose="05000000000000000000" pitchFamily="2" charset="2"/>
              <a:buChar char="§"/>
            </a:pPr>
            <a:r>
              <a:rPr lang="en-US" sz="1600" cap="none" dirty="0">
                <a:solidFill>
                  <a:schemeClr val="dk1"/>
                </a:solidFill>
                <a:latin typeface="Calibri" panose="020F0502020204030204" pitchFamily="34" charset="0"/>
                <a:cs typeface="Calibri" panose="020F0502020204030204" pitchFamily="34" charset="0"/>
                <a:sym typeface="Arial"/>
              </a:rPr>
              <a:t>Need-Based Scholarships</a:t>
            </a:r>
            <a:endParaRPr lang="en-US" sz="1600" b="0" i="0" u="none" strike="noStrike" cap="none" dirty="0">
              <a:solidFill>
                <a:schemeClr val="dk1"/>
              </a:solidFill>
              <a:latin typeface="Calibri" panose="020F0502020204030204" pitchFamily="34" charset="0"/>
              <a:cs typeface="Calibri" panose="020F0502020204030204" pitchFamily="34" charset="0"/>
              <a:sym typeface="Arial"/>
            </a:endParaRPr>
          </a:p>
          <a:p>
            <a:pPr marR="0" lvl="0" algn="l" rtl="0">
              <a:lnSpc>
                <a:spcPct val="100000"/>
              </a:lnSpc>
              <a:spcBef>
                <a:spcPts val="560"/>
              </a:spcBef>
              <a:spcAft>
                <a:spcPts val="0"/>
              </a:spcAft>
              <a:buClr>
                <a:schemeClr val="dk1"/>
              </a:buClr>
              <a:buSzPct val="100000"/>
              <a:buFont typeface="Wingdings" panose="05000000000000000000" pitchFamily="2" charset="2"/>
              <a:buChar char="§"/>
            </a:pPr>
            <a:endParaRPr lang="en-US" sz="2000" cap="none" dirty="0">
              <a:latin typeface="Calibri" panose="020F0502020204030204" pitchFamily="34" charset="0"/>
              <a:cs typeface="Calibri" panose="020F0502020204030204" pitchFamily="34" charset="0"/>
            </a:endParaRPr>
          </a:p>
          <a:p>
            <a:pPr marR="0" lvl="0" algn="l" rtl="0">
              <a:lnSpc>
                <a:spcPct val="100000"/>
              </a:lnSpc>
              <a:spcBef>
                <a:spcPts val="560"/>
              </a:spcBef>
              <a:spcAft>
                <a:spcPts val="0"/>
              </a:spcAft>
              <a:buClr>
                <a:schemeClr val="dk1"/>
              </a:buClr>
              <a:buSzPct val="100000"/>
              <a:buFont typeface="Wingdings" panose="05000000000000000000" pitchFamily="2" charset="2"/>
              <a:buChar char="§"/>
            </a:pPr>
            <a:r>
              <a:rPr lang="en-US" sz="2000" cap="none" dirty="0">
                <a:latin typeface="Calibri" panose="020F0502020204030204" pitchFamily="34" charset="0"/>
                <a:cs typeface="Calibri" panose="020F0502020204030204" pitchFamily="34" charset="0"/>
              </a:rPr>
              <a:t>  Federal Student Aid</a:t>
            </a:r>
          </a:p>
          <a:p>
            <a:pPr marL="879475" lvl="1" indent="-457200">
              <a:buClr>
                <a:schemeClr val="dk1"/>
              </a:buClr>
              <a:buSzPct val="100000"/>
              <a:buFont typeface="Arial" panose="020B0604020202020204" pitchFamily="34" charset="0"/>
              <a:buChar char="•"/>
            </a:pPr>
            <a:r>
              <a:rPr lang="en-US" sz="2000" cap="none" dirty="0">
                <a:solidFill>
                  <a:schemeClr val="dk1"/>
                </a:solidFill>
                <a:latin typeface="Calibri" panose="020F0502020204030204" pitchFamily="34" charset="0"/>
                <a:cs typeface="Calibri" panose="020F0502020204030204" pitchFamily="34" charset="0"/>
              </a:rPr>
              <a:t>Unsubsidized Stafford Loan</a:t>
            </a:r>
          </a:p>
          <a:p>
            <a:pPr marL="879475" lvl="1" indent="-457200">
              <a:buClr>
                <a:schemeClr val="dk1"/>
              </a:buClr>
              <a:buSzPct val="100000"/>
              <a:buFont typeface="Arial" panose="020B0604020202020204" pitchFamily="34" charset="0"/>
              <a:buChar char="•"/>
            </a:pPr>
            <a:r>
              <a:rPr lang="en-US" sz="2000" cap="none" dirty="0">
                <a:solidFill>
                  <a:schemeClr val="dk1"/>
                </a:solidFill>
                <a:latin typeface="Calibri" panose="020F0502020204030204" pitchFamily="34" charset="0"/>
                <a:cs typeface="Calibri" panose="020F0502020204030204" pitchFamily="34" charset="0"/>
              </a:rPr>
              <a:t>Graduate PLUS Loan </a:t>
            </a:r>
          </a:p>
          <a:p>
            <a:pPr marL="1279525" lvl="2" indent="-457200">
              <a:buClr>
                <a:schemeClr val="dk1"/>
              </a:buClr>
              <a:buSzPct val="100000"/>
              <a:buFont typeface="Arial" panose="020B0604020202020204" pitchFamily="34" charset="0"/>
              <a:buChar char="•"/>
            </a:pPr>
            <a:r>
              <a:rPr lang="en-US" sz="1800" cap="none" dirty="0">
                <a:solidFill>
                  <a:srgbClr val="002060"/>
                </a:solidFill>
                <a:latin typeface="Calibri" panose="020F0502020204030204" pitchFamily="34" charset="0"/>
                <a:cs typeface="Calibri" panose="020F0502020204030204" pitchFamily="34" charset="0"/>
                <a:hlinkClick r:id="rId3"/>
              </a:rPr>
              <a:t>http://www.annualcreditreport.com</a:t>
            </a:r>
            <a:r>
              <a:rPr lang="en-US" sz="1800" cap="none" dirty="0">
                <a:latin typeface="Calibri" panose="020F0502020204030204" pitchFamily="34" charset="0"/>
                <a:cs typeface="Calibri" panose="020F0502020204030204" pitchFamily="34" charset="0"/>
              </a:rPr>
              <a:t> </a:t>
            </a:r>
            <a:endParaRPr lang="en-US" sz="1800" cap="none" dirty="0">
              <a:solidFill>
                <a:schemeClr val="dk1"/>
              </a:solidFill>
              <a:latin typeface="Calibri" panose="020F0502020204030204" pitchFamily="34" charset="0"/>
              <a:cs typeface="Calibri" panose="020F0502020204030204" pitchFamily="34" charset="0"/>
            </a:endParaRPr>
          </a:p>
          <a:p>
            <a:pPr marL="879475" lvl="1" indent="-457200">
              <a:buClr>
                <a:schemeClr val="dk1"/>
              </a:buClr>
              <a:buSzPct val="100000"/>
              <a:buFont typeface="Arial" panose="020B0604020202020204" pitchFamily="34" charset="0"/>
              <a:buChar char="•"/>
            </a:pPr>
            <a:r>
              <a:rPr lang="en-US" sz="2000" cap="none" dirty="0">
                <a:solidFill>
                  <a:schemeClr val="dk1"/>
                </a:solidFill>
                <a:latin typeface="Calibri" panose="020F0502020204030204" pitchFamily="34" charset="0"/>
                <a:cs typeface="Calibri" panose="020F0502020204030204" pitchFamily="34" charset="0"/>
              </a:rPr>
              <a:t>Federal Work Study (FWS)</a:t>
            </a:r>
          </a:p>
          <a:p>
            <a:pPr marL="879475" lvl="1" indent="-457200">
              <a:buClr>
                <a:schemeClr val="dk1"/>
              </a:buClr>
              <a:buSzPct val="100000"/>
              <a:buFont typeface="Arial" panose="020B0604020202020204" pitchFamily="34" charset="0"/>
              <a:buChar char="•"/>
            </a:pPr>
            <a:r>
              <a:rPr lang="en-US" sz="2000" cap="none" dirty="0">
                <a:solidFill>
                  <a:schemeClr val="dk1"/>
                </a:solidFill>
                <a:latin typeface="Calibri" panose="020F0502020204030204" pitchFamily="34" charset="0"/>
                <a:cs typeface="Calibri" panose="020F0502020204030204" pitchFamily="34" charset="0"/>
              </a:rPr>
              <a:t>Private Education Loans</a:t>
            </a:r>
          </a:p>
          <a:p>
            <a:pPr marL="438150" marR="0" lvl="0" indent="-457200" algn="l" rtl="0">
              <a:lnSpc>
                <a:spcPct val="100000"/>
              </a:lnSpc>
              <a:spcBef>
                <a:spcPts val="560"/>
              </a:spcBef>
              <a:spcAft>
                <a:spcPts val="0"/>
              </a:spcAft>
              <a:buClr>
                <a:schemeClr val="dk1"/>
              </a:buClr>
              <a:buSzPct val="100000"/>
              <a:buFont typeface="+mj-lt"/>
              <a:buAutoNum type="arabicPeriod"/>
            </a:pPr>
            <a:endParaRPr lang="en-US" sz="2000" dirty="0"/>
          </a:p>
          <a:p>
            <a:pPr lvl="0" indent="0" algn="l" rtl="0">
              <a:spcBef>
                <a:spcPts val="480"/>
              </a:spcBef>
              <a:buNone/>
            </a:pPr>
            <a:endParaRPr sz="2400" dirty="0"/>
          </a:p>
          <a:p>
            <a:pPr marL="514350" marR="0" lvl="0" indent="-514350" algn="r" rtl="0">
              <a:lnSpc>
                <a:spcPct val="100000"/>
              </a:lnSpc>
              <a:spcBef>
                <a:spcPts val="560"/>
              </a:spcBef>
              <a:spcAft>
                <a:spcPts val="0"/>
              </a:spcAft>
              <a:buClr>
                <a:schemeClr val="dk1"/>
              </a:buClr>
              <a:buFont typeface="+mj-lt"/>
              <a:buAutoNum type="arabicPeriod"/>
            </a:pPr>
            <a:endParaRPr sz="2800" b="0" i="0" u="none" strike="noStrike" cap="none" baseline="0" dirty="0">
              <a:solidFill>
                <a:schemeClr val="dk1"/>
              </a:solidFill>
              <a:latin typeface="Arial"/>
              <a:ea typeface="Arial"/>
              <a:cs typeface="Arial"/>
              <a:sym typeface="Arial"/>
            </a:endParaRPr>
          </a:p>
          <a:p>
            <a:pPr marL="0" marR="0" lvl="0" indent="107950" algn="r" rtl="0">
              <a:lnSpc>
                <a:spcPct val="100000"/>
              </a:lnSpc>
              <a:spcBef>
                <a:spcPts val="560"/>
              </a:spcBef>
              <a:spcAft>
                <a:spcPts val="0"/>
              </a:spcAft>
              <a:buClr>
                <a:schemeClr val="dk1"/>
              </a:buClr>
              <a:buFont typeface="Arial"/>
              <a:buNone/>
            </a:pPr>
            <a:endParaRPr sz="2800" b="0" i="0" u="none" strike="noStrike" cap="none" baseline="0" dirty="0">
              <a:solidFill>
                <a:schemeClr val="dk1"/>
              </a:solidFill>
              <a:latin typeface="Arial"/>
              <a:ea typeface="Arial"/>
              <a:cs typeface="Arial"/>
              <a:sym typeface="Arial"/>
            </a:endParaRPr>
          </a:p>
        </p:txBody>
      </p:sp>
      <p:sp>
        <p:nvSpPr>
          <p:cNvPr id="55" name="Shape 55"/>
          <p:cNvSpPr txBox="1"/>
          <p:nvPr/>
        </p:nvSpPr>
        <p:spPr>
          <a:xfrm>
            <a:off x="4536300" y="2618050"/>
            <a:ext cx="4091999" cy="3000000"/>
          </a:xfrm>
          <a:prstGeom prst="rect">
            <a:avLst/>
          </a:prstGeom>
        </p:spPr>
        <p:txBody>
          <a:bodyPr lIns="91425" tIns="91425" rIns="91425" bIns="91425" anchor="ctr" anchorCtr="0">
            <a:noAutofit/>
          </a:bodyPr>
          <a:lstStyle/>
          <a:p>
            <a:pPr lvl="0" rtl="0">
              <a:spcBef>
                <a:spcPts val="480"/>
              </a:spcBef>
              <a:buClr>
                <a:schemeClr val="dk1"/>
              </a:buClr>
              <a:buSzPct val="100000"/>
            </a:pPr>
            <a:endParaRPr lang="en-US" sz="2000" dirty="0">
              <a:solidFill>
                <a:schemeClr val="dk1"/>
              </a:solidFill>
            </a:endParaRPr>
          </a:p>
          <a:p>
            <a:pPr lvl="0" rtl="0">
              <a:spcBef>
                <a:spcPts val="480"/>
              </a:spcBef>
              <a:buClr>
                <a:schemeClr val="dk1"/>
              </a:buClr>
              <a:buSzPct val="100000"/>
            </a:pPr>
            <a:endParaRPr lang="en-US" sz="2000" dirty="0">
              <a:solidFill>
                <a:schemeClr val="dk1"/>
              </a:solidFill>
            </a:endParaRPr>
          </a:p>
          <a:p>
            <a:pPr lvl="0" rtl="0">
              <a:spcBef>
                <a:spcPts val="480"/>
              </a:spcBef>
              <a:buClr>
                <a:schemeClr val="dk1"/>
              </a:buClr>
              <a:buSzPct val="100000"/>
            </a:pPr>
            <a:endParaRPr lang="en-US" sz="2000" dirty="0">
              <a:solidFill>
                <a:schemeClr val="dk1"/>
              </a:solidFill>
            </a:endParaRPr>
          </a:p>
          <a:p>
            <a:pPr lvl="0" rtl="0">
              <a:spcBef>
                <a:spcPts val="480"/>
              </a:spcBef>
              <a:buClr>
                <a:schemeClr val="dk1"/>
              </a:buClr>
              <a:buSzPct val="100000"/>
            </a:pPr>
            <a:endParaRPr lang="en-US" sz="2000" dirty="0">
              <a:solidFill>
                <a:schemeClr val="dk1"/>
              </a:solidFill>
            </a:endParaRPr>
          </a:p>
          <a:p>
            <a:pPr lvl="0" rtl="0">
              <a:spcBef>
                <a:spcPts val="480"/>
              </a:spcBef>
              <a:buClr>
                <a:schemeClr val="dk1"/>
              </a:buClr>
              <a:buSzPct val="100000"/>
            </a:pPr>
            <a:endParaRPr lang="en-US" sz="2000" dirty="0">
              <a:solidFill>
                <a:schemeClr val="dk1"/>
              </a:solidFill>
            </a:endParaRPr>
          </a:p>
          <a:p>
            <a:pPr marL="457200" lvl="0" indent="0" rtl="0">
              <a:spcBef>
                <a:spcPts val="480"/>
              </a:spcBef>
              <a:buNone/>
            </a:pPr>
            <a:endParaRPr sz="2400" dirty="0">
              <a:solidFill>
                <a:schemeClr val="dk1"/>
              </a:solidFill>
            </a:endParaRPr>
          </a:p>
        </p:txBody>
      </p:sp>
      <p:pic>
        <p:nvPicPr>
          <p:cNvPr id="5" name="Picture 4" descr="Logo IIT C KENT2 2012"/>
          <p:cNvPicPr/>
          <p:nvPr/>
        </p:nvPicPr>
        <p:blipFill>
          <a:blip r:embed="rId4">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628650" y="1524000"/>
            <a:ext cx="7772400" cy="7620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600" dirty="0">
                <a:solidFill>
                  <a:srgbClr val="FF0000"/>
                </a:solidFill>
                <a:latin typeface="Calibri" panose="020F0502020204030204" pitchFamily="34" charset="0"/>
                <a:ea typeface="Arial"/>
                <a:cs typeface="Calibri" panose="020F0502020204030204" pitchFamily="34" charset="0"/>
                <a:sym typeface="Arial"/>
              </a:rPr>
              <a:t> E</a:t>
            </a:r>
            <a:r>
              <a:rPr lang="en-US" sz="3600" b="0" i="0" u="none" strike="noStrike" cap="none" baseline="0" dirty="0">
                <a:solidFill>
                  <a:srgbClr val="FF0000"/>
                </a:solidFill>
                <a:latin typeface="Calibri" panose="020F0502020204030204" pitchFamily="34" charset="0"/>
                <a:ea typeface="Arial"/>
                <a:cs typeface="Calibri" panose="020F0502020204030204" pitchFamily="34" charset="0"/>
                <a:sym typeface="Arial"/>
              </a:rPr>
              <a:t>xternal Scholarships </a:t>
            </a:r>
          </a:p>
        </p:txBody>
      </p:sp>
      <p:sp>
        <p:nvSpPr>
          <p:cNvPr id="67" name="Shape 67"/>
          <p:cNvSpPr txBox="1">
            <a:spLocks noGrp="1"/>
          </p:cNvSpPr>
          <p:nvPr>
            <p:ph type="body" idx="1"/>
          </p:nvPr>
        </p:nvSpPr>
        <p:spPr>
          <a:xfrm>
            <a:off x="228600" y="2362201"/>
            <a:ext cx="8610599" cy="4038600"/>
          </a:xfrm>
          <a:prstGeom prst="rect">
            <a:avLst/>
          </a:prstGeom>
          <a:noFill/>
          <a:ln>
            <a:noFill/>
          </a:ln>
        </p:spPr>
        <p:txBody>
          <a:bodyPr lIns="91425" tIns="45700" rIns="91425" bIns="45700" anchor="t" anchorCtr="0">
            <a:noAutofit/>
          </a:bodyPr>
          <a:lstStyle/>
          <a:p>
            <a:pPr marL="0" marR="0" lvl="0" indent="0" algn="ctr" rtl="0">
              <a:lnSpc>
                <a:spcPct val="100000"/>
              </a:lnSpc>
              <a:spcBef>
                <a:spcPts val="480"/>
              </a:spcBef>
              <a:spcAft>
                <a:spcPts val="0"/>
              </a:spcAft>
              <a:buClr>
                <a:schemeClr val="dk1"/>
              </a:buClr>
              <a:buSzPct val="60416"/>
              <a:buNone/>
            </a:pPr>
            <a:r>
              <a:rPr lang="en-US" sz="3200" b="0" i="0" u="none" strike="noStrike" cap="none" baseline="0" dirty="0">
                <a:solidFill>
                  <a:srgbClr val="002060"/>
                </a:solidFill>
                <a:latin typeface="Arial"/>
                <a:ea typeface="Arial"/>
                <a:cs typeface="Arial"/>
                <a:sym typeface="Arial"/>
              </a:rPr>
              <a:t>kentlaw.iit.edu</a:t>
            </a:r>
          </a:p>
          <a:p>
            <a:pPr marR="0" lvl="0" algn="l" rtl="0">
              <a:lnSpc>
                <a:spcPct val="100000"/>
              </a:lnSpc>
              <a:spcBef>
                <a:spcPts val="480"/>
              </a:spcBef>
              <a:spcAft>
                <a:spcPts val="0"/>
              </a:spcAft>
              <a:buClr>
                <a:schemeClr val="dk1"/>
              </a:buClr>
              <a:buSzPct val="60416"/>
              <a:buFont typeface="Wingdings" panose="05000000000000000000" pitchFamily="2" charset="2"/>
              <a:buChar char="Ø"/>
            </a:pPr>
            <a:endParaRPr lang="en-US" sz="2400" i="0" u="none" strike="noStrike" cap="none" baseline="0" dirty="0">
              <a:solidFill>
                <a:schemeClr val="dk1"/>
              </a:solidFill>
              <a:latin typeface="Calibri" panose="020F0502020204030204" pitchFamily="34" charset="0"/>
              <a:cs typeface="Calibri" panose="020F0502020204030204" pitchFamily="34" charset="0"/>
              <a:sym typeface="Arial"/>
            </a:endParaRPr>
          </a:p>
          <a:p>
            <a:pPr marR="0" lvl="0" algn="l" rtl="0">
              <a:lnSpc>
                <a:spcPct val="100000"/>
              </a:lnSpc>
              <a:spcBef>
                <a:spcPts val="480"/>
              </a:spcBef>
              <a:spcAft>
                <a:spcPts val="0"/>
              </a:spcAft>
              <a:buClr>
                <a:schemeClr val="dk1"/>
              </a:buClr>
              <a:buSzPct val="60416"/>
              <a:buFont typeface="Wingdings" panose="05000000000000000000" pitchFamily="2" charset="2"/>
              <a:buChar char="Ø"/>
            </a:pPr>
            <a:r>
              <a:rPr lang="en-US" sz="2400" i="0" u="none" strike="noStrike" cap="none" baseline="0" dirty="0">
                <a:solidFill>
                  <a:schemeClr val="dk1"/>
                </a:solidFill>
                <a:latin typeface="Calibri" panose="020F0502020204030204" pitchFamily="34" charset="0"/>
                <a:cs typeface="Calibri" panose="020F0502020204030204" pitchFamily="34" charset="0"/>
                <a:sym typeface="Arial"/>
              </a:rPr>
              <a:t>Free online scholarship search websites:</a:t>
            </a:r>
            <a:endParaRPr lang="en-US" sz="2000" b="1" i="0" u="sng" strike="noStrike" cap="none" baseline="0" dirty="0">
              <a:solidFill>
                <a:schemeClr val="hlink"/>
              </a:solidFill>
              <a:hlinkClick r:id="rId3"/>
            </a:endParaRPr>
          </a:p>
          <a:p>
            <a:pPr marL="1257300" lvl="2" indent="-342900">
              <a:buClr>
                <a:srgbClr val="000000"/>
              </a:buClr>
              <a:buSzPct val="60000"/>
              <a:buFont typeface="Wingdings" panose="05000000000000000000" pitchFamily="2" charset="2"/>
              <a:buChar char="§"/>
            </a:pPr>
            <a:r>
              <a:rPr lang="en-US" b="1" u="sng" cap="none" dirty="0">
                <a:latin typeface="Calibri" panose="020F0502020204030204" pitchFamily="34" charset="0"/>
                <a:cs typeface="Calibri" panose="020F0502020204030204" pitchFamily="34" charset="0"/>
                <a:hlinkClick r:id="rId3"/>
              </a:rPr>
              <a:t>www.fastweb.com</a:t>
            </a:r>
          </a:p>
          <a:p>
            <a:pPr marL="1257300" lvl="2" indent="-342900">
              <a:buClr>
                <a:srgbClr val="000000"/>
              </a:buClr>
              <a:buSzPct val="60000"/>
              <a:buFont typeface="Wingdings" panose="05000000000000000000" pitchFamily="2" charset="2"/>
              <a:buChar char="§"/>
            </a:pPr>
            <a:r>
              <a:rPr lang="en-US" b="1" u="sng" cap="none" dirty="0">
                <a:latin typeface="Calibri" panose="020F0502020204030204" pitchFamily="34" charset="0"/>
                <a:cs typeface="Calibri" panose="020F0502020204030204" pitchFamily="34" charset="0"/>
                <a:hlinkClick r:id="rId3"/>
              </a:rPr>
              <a:t>www.supercollege.com</a:t>
            </a:r>
          </a:p>
          <a:p>
            <a:pPr marL="1257300" lvl="2" indent="-342900">
              <a:buClr>
                <a:srgbClr val="000000"/>
              </a:buClr>
              <a:buSzPct val="60000"/>
              <a:buFont typeface="Wingdings" panose="05000000000000000000" pitchFamily="2" charset="2"/>
              <a:buChar char="§"/>
            </a:pPr>
            <a:r>
              <a:rPr lang="en-US" b="1" cap="none" dirty="0">
                <a:latin typeface="Calibri" panose="020F0502020204030204" pitchFamily="34" charset="0"/>
                <a:cs typeface="Calibri" panose="020F0502020204030204" pitchFamily="34" charset="0"/>
                <a:hlinkClick r:id="rId3"/>
              </a:rPr>
              <a:t>www.finaid.org</a:t>
            </a:r>
            <a:r>
              <a:rPr lang="en-US" b="1" cap="none" dirty="0">
                <a:latin typeface="Calibri" panose="020F0502020204030204" pitchFamily="34" charset="0"/>
                <a:cs typeface="Calibri" panose="020F0502020204030204" pitchFamily="34" charset="0"/>
              </a:rPr>
              <a:t> </a:t>
            </a:r>
          </a:p>
          <a:p>
            <a:pPr marL="1257300" lvl="2" indent="-342900">
              <a:buClr>
                <a:srgbClr val="000000"/>
              </a:buClr>
              <a:buSzPct val="60000"/>
              <a:buFont typeface="Wingdings" panose="05000000000000000000" pitchFamily="2" charset="2"/>
              <a:buChar char="§"/>
            </a:pPr>
            <a:r>
              <a:rPr lang="en-US" b="1" u="sng" cap="none" dirty="0">
                <a:latin typeface="Calibri" panose="020F0502020204030204" pitchFamily="34" charset="0"/>
                <a:cs typeface="Calibri" panose="020F0502020204030204" pitchFamily="34" charset="0"/>
                <a:hlinkClick r:id="rId3"/>
              </a:rPr>
              <a:t>www.salliemae.com</a:t>
            </a:r>
            <a:endParaRPr lang="en-US" b="1" u="sng" cap="none" dirty="0">
              <a:latin typeface="Calibri" panose="020F0502020204030204" pitchFamily="34" charset="0"/>
              <a:cs typeface="Calibri" panose="020F0502020204030204" pitchFamily="34" charset="0"/>
            </a:endParaRPr>
          </a:p>
          <a:p>
            <a:pPr marL="1257300" lvl="2" indent="-342900">
              <a:buClr>
                <a:srgbClr val="000000"/>
              </a:buClr>
              <a:buSzPct val="60000"/>
              <a:buFont typeface="Wingdings" panose="05000000000000000000" pitchFamily="2" charset="2"/>
              <a:buChar char="§"/>
            </a:pPr>
            <a:r>
              <a:rPr lang="en-US" b="1" cap="none" dirty="0">
                <a:latin typeface="Calibri" panose="020F0502020204030204" pitchFamily="34" charset="0"/>
                <a:cs typeface="Calibri" panose="020F0502020204030204" pitchFamily="34" charset="0"/>
                <a:hlinkClick r:id="rId3"/>
              </a:rPr>
              <a:t>scholarships.com</a:t>
            </a:r>
            <a:endParaRPr lang="en-US" b="1" cap="none" dirty="0">
              <a:latin typeface="Calibri" panose="020F0502020204030204" pitchFamily="34" charset="0"/>
              <a:cs typeface="Calibri" panose="020F0502020204030204" pitchFamily="34" charset="0"/>
            </a:endParaRPr>
          </a:p>
          <a:p>
            <a:pPr marL="742950" marR="0" lvl="1" indent="-285750" rtl="0">
              <a:lnSpc>
                <a:spcPct val="100000"/>
              </a:lnSpc>
              <a:spcBef>
                <a:spcPts val="400"/>
              </a:spcBef>
              <a:spcAft>
                <a:spcPts val="0"/>
              </a:spcAft>
              <a:buSzPct val="25000"/>
              <a:buFont typeface="Arial"/>
              <a:buNone/>
            </a:pPr>
            <a:endParaRPr lang="en-US" sz="2000" b="1" i="1" u="none" strike="noStrike" cap="none" baseline="0" dirty="0">
              <a:solidFill>
                <a:schemeClr val="dk1"/>
              </a:solidFill>
              <a:latin typeface="Arial"/>
              <a:ea typeface="Arial"/>
              <a:cs typeface="Arial"/>
              <a:sym typeface="Arial"/>
            </a:endParaRPr>
          </a:p>
          <a:p>
            <a:pPr marL="742950" marR="0" lvl="1" indent="-285750" rtl="0">
              <a:lnSpc>
                <a:spcPct val="100000"/>
              </a:lnSpc>
              <a:spcBef>
                <a:spcPts val="400"/>
              </a:spcBef>
              <a:spcAft>
                <a:spcPts val="0"/>
              </a:spcAft>
              <a:buSzPct val="25000"/>
              <a:buFont typeface="Arial"/>
              <a:buNone/>
            </a:pPr>
            <a:r>
              <a:rPr lang="en-US" sz="2000" b="1" i="1" u="none" strike="noStrike" cap="none" baseline="0" dirty="0">
                <a:solidFill>
                  <a:schemeClr val="dk1"/>
                </a:solidFill>
                <a:latin typeface="Calibri" panose="020F0502020204030204" pitchFamily="34" charset="0"/>
                <a:ea typeface="Arial"/>
                <a:cs typeface="Calibri" panose="020F0502020204030204" pitchFamily="34" charset="0"/>
                <a:sym typeface="Arial"/>
              </a:rPr>
              <a:t>NEVER pay for scholarship searches &amp; information!</a:t>
            </a:r>
          </a:p>
        </p:txBody>
      </p:sp>
      <p:pic>
        <p:nvPicPr>
          <p:cNvPr id="4" name="Picture 3" descr="Logo IIT C KENT2 2012"/>
          <p:cNvPicPr/>
          <p:nvPr/>
        </p:nvPicPr>
        <p:blipFill>
          <a:blip r:embed="rId4">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2460761787"/>
      </p:ext>
    </p:extLst>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4" name="Title 3"/>
          <p:cNvSpPr>
            <a:spLocks noGrp="1"/>
          </p:cNvSpPr>
          <p:nvPr>
            <p:ph type="ctrTitle"/>
          </p:nvPr>
        </p:nvSpPr>
        <p:spPr>
          <a:xfrm>
            <a:off x="650100" y="1295400"/>
            <a:ext cx="7772400" cy="1143000"/>
          </a:xfrm>
        </p:spPr>
        <p:txBody>
          <a:bodyPr>
            <a:normAutofit/>
          </a:bodyPr>
          <a:lstStyle/>
          <a:p>
            <a:r>
              <a:rPr lang="en-US" sz="4000" dirty="0">
                <a:latin typeface="Calibri" panose="020F0502020204030204" pitchFamily="34" charset="0"/>
                <a:cs typeface="Calibri" panose="020F0502020204030204" pitchFamily="34" charset="0"/>
              </a:rPr>
              <a:t>Current Loan Interest &amp; Fees</a:t>
            </a:r>
            <a:br>
              <a:rPr lang="en-US" sz="4000" dirty="0">
                <a:latin typeface="Calibri" panose="020F0502020204030204" pitchFamily="34" charset="0"/>
                <a:cs typeface="Calibri" panose="020F0502020204030204" pitchFamily="34" charset="0"/>
              </a:rPr>
            </a:br>
            <a:r>
              <a:rPr lang="en-US" sz="2200" b="1" u="sng" dirty="0">
                <a:solidFill>
                  <a:srgbClr val="002060"/>
                </a:solidFill>
                <a:latin typeface="Calibri" panose="020F0502020204030204" pitchFamily="34" charset="0"/>
                <a:cs typeface="Calibri" panose="020F0502020204030204" pitchFamily="34" charset="0"/>
              </a:rPr>
              <a:t>STUDENTAID.GOV</a:t>
            </a:r>
            <a:endParaRPr lang="en-US" sz="4000" b="1" u="sng" dirty="0">
              <a:solidFill>
                <a:srgbClr val="002060"/>
              </a:solidFill>
              <a:latin typeface="Calibri" panose="020F0502020204030204" pitchFamily="34" charset="0"/>
              <a:cs typeface="Calibri" panose="020F0502020204030204" pitchFamily="34" charset="0"/>
            </a:endParaRPr>
          </a:p>
        </p:txBody>
      </p:sp>
      <p:sp>
        <p:nvSpPr>
          <p:cNvPr id="53" name="Shape 53"/>
          <p:cNvSpPr txBox="1">
            <a:spLocks noGrp="1"/>
          </p:cNvSpPr>
          <p:nvPr>
            <p:ph type="body" idx="2"/>
          </p:nvPr>
        </p:nvSpPr>
        <p:spPr>
          <a:prstGeom prst="rect">
            <a:avLst/>
          </a:prstGeom>
          <a:noFill/>
          <a:ln>
            <a:noFill/>
          </a:ln>
        </p:spPr>
        <p:txBody>
          <a:bodyPr lIns="91425" tIns="45700" rIns="91425" bIns="45700" anchor="t" anchorCtr="0">
            <a:noAutofit/>
          </a:bodyPr>
          <a:lstStyle/>
          <a:p>
            <a:pPr lvl="0" indent="0" algn="l" rtl="0">
              <a:spcBef>
                <a:spcPts val="480"/>
              </a:spcBef>
              <a:buNone/>
            </a:pPr>
            <a:endParaRPr sz="2400" dirty="0"/>
          </a:p>
          <a:p>
            <a:pPr marL="0" marR="0" lvl="0" indent="107950" algn="r" rtl="0">
              <a:lnSpc>
                <a:spcPct val="100000"/>
              </a:lnSpc>
              <a:spcBef>
                <a:spcPts val="560"/>
              </a:spcBef>
              <a:spcAft>
                <a:spcPts val="0"/>
              </a:spcAft>
              <a:buClr>
                <a:schemeClr val="dk1"/>
              </a:buClr>
              <a:buFont typeface="Arial"/>
              <a:buNone/>
            </a:pPr>
            <a:endParaRPr sz="2800" b="0" i="0" u="none" strike="noStrike" cap="none" baseline="0" dirty="0">
              <a:solidFill>
                <a:schemeClr val="dk1"/>
              </a:solidFill>
              <a:latin typeface="Arial"/>
              <a:ea typeface="Arial"/>
              <a:cs typeface="Arial"/>
              <a:sym typeface="Arial"/>
            </a:endParaRPr>
          </a:p>
          <a:p>
            <a:pPr marL="0" marR="0" lvl="0" indent="107950" algn="r" rtl="0">
              <a:lnSpc>
                <a:spcPct val="100000"/>
              </a:lnSpc>
              <a:spcBef>
                <a:spcPts val="560"/>
              </a:spcBef>
              <a:spcAft>
                <a:spcPts val="0"/>
              </a:spcAft>
              <a:buClr>
                <a:schemeClr val="dk1"/>
              </a:buClr>
              <a:buFont typeface="Arial"/>
              <a:buNone/>
            </a:pPr>
            <a:endParaRPr sz="2800" b="0" i="0" u="none" strike="noStrike" cap="none" baseline="0" dirty="0">
              <a:solidFill>
                <a:schemeClr val="dk1"/>
              </a:solidFill>
              <a:latin typeface="Arial"/>
              <a:ea typeface="Arial"/>
              <a:cs typeface="Arial"/>
              <a:sym typeface="Arial"/>
            </a:endParaRPr>
          </a:p>
        </p:txBody>
      </p:sp>
      <p:sp>
        <p:nvSpPr>
          <p:cNvPr id="55" name="Shape 55"/>
          <p:cNvSpPr txBox="1"/>
          <p:nvPr/>
        </p:nvSpPr>
        <p:spPr>
          <a:xfrm>
            <a:off x="4536300" y="2618050"/>
            <a:ext cx="4091999" cy="3000000"/>
          </a:xfrm>
          <a:prstGeom prst="rect">
            <a:avLst/>
          </a:prstGeom>
        </p:spPr>
        <p:txBody>
          <a:bodyPr lIns="91425" tIns="91425" rIns="91425" bIns="91425" anchor="ctr" anchorCtr="0">
            <a:noAutofit/>
          </a:bodyPr>
          <a:lstStyle/>
          <a:p>
            <a:pPr marL="457200" lvl="0" indent="0" rtl="0">
              <a:spcBef>
                <a:spcPts val="480"/>
              </a:spcBef>
              <a:buNone/>
            </a:pPr>
            <a:endParaRPr sz="2400" dirty="0">
              <a:solidFill>
                <a:schemeClr val="dk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184180089"/>
              </p:ext>
            </p:extLst>
          </p:nvPr>
        </p:nvGraphicFramePr>
        <p:xfrm>
          <a:off x="1371600" y="2438400"/>
          <a:ext cx="5867400" cy="3797990"/>
        </p:xfrm>
        <a:graphic>
          <a:graphicData uri="http://schemas.openxmlformats.org/drawingml/2006/table">
            <a:tbl>
              <a:tblPr firstRow="1" bandRow="1"/>
              <a:tblGrid>
                <a:gridCol w="12954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tblGrid>
              <a:tr h="1268150">
                <a:tc>
                  <a:txBody>
                    <a:bodyPr/>
                    <a:lstStyle/>
                    <a:p>
                      <a:pPr algn="ctr"/>
                      <a:r>
                        <a:rPr lang="en-US" sz="1400" b="1" u="sng" dirty="0"/>
                        <a:t>Loan</a:t>
                      </a:r>
                      <a:r>
                        <a:rPr lang="en-US" sz="1400" b="1" u="sng" baseline="0" dirty="0"/>
                        <a:t> Type</a:t>
                      </a:r>
                      <a:endParaRPr lang="en-US" sz="1400" b="1" u="sng" dirty="0"/>
                    </a:p>
                  </a:txBody>
                  <a:tcPr/>
                </a:tc>
                <a:tc>
                  <a:txBody>
                    <a:bodyPr/>
                    <a:lstStyle/>
                    <a:p>
                      <a:pPr algn="ctr"/>
                      <a:r>
                        <a:rPr lang="en-US" sz="1400" b="1" u="sng" dirty="0"/>
                        <a:t>Interest Rate 2023-2024</a:t>
                      </a:r>
                    </a:p>
                    <a:p>
                      <a:pPr algn="ctr"/>
                      <a:r>
                        <a:rPr lang="en-US" sz="1200" b="1" i="0" u="none" strike="noStrike" cap="none" baseline="0" dirty="0">
                          <a:solidFill>
                            <a:schemeClr val="tx1"/>
                          </a:solidFill>
                          <a:effectLst/>
                          <a:latin typeface="+mn-lt"/>
                          <a:ea typeface="+mn-ea"/>
                          <a:cs typeface="+mn-cs"/>
                          <a:sym typeface="Arial"/>
                          <a:rtl val="0"/>
                        </a:rPr>
                        <a:t>Loans first disbursed on or after 7/1/23 and before 7/1/24</a:t>
                      </a:r>
                      <a:endParaRPr lang="en-US" sz="1200" b="1" u="sng" dirty="0"/>
                    </a:p>
                  </a:txBody>
                  <a:tcPr/>
                </a:tc>
                <a:tc>
                  <a:txBody>
                    <a:bodyPr/>
                    <a:lstStyle/>
                    <a:p>
                      <a:pPr algn="ctr"/>
                      <a:r>
                        <a:rPr lang="en-US" sz="1400" b="1" u="sng" dirty="0"/>
                        <a:t>Origination Fees</a:t>
                      </a:r>
                    </a:p>
                    <a:p>
                      <a:pPr algn="ctr"/>
                      <a:endParaRPr lang="en-US" sz="1200" b="1" i="0" u="none" strike="noStrike" cap="none" baseline="0" dirty="0">
                        <a:solidFill>
                          <a:schemeClr val="tx1"/>
                        </a:solidFill>
                        <a:effectLst/>
                        <a:latin typeface="+mn-lt"/>
                        <a:ea typeface="+mn-ea"/>
                        <a:cs typeface="+mn-cs"/>
                        <a:sym typeface="Arial"/>
                        <a:rtl val="0"/>
                      </a:endParaRPr>
                    </a:p>
                    <a:p>
                      <a:pPr algn="ctr"/>
                      <a:r>
                        <a:rPr lang="en-US" sz="1200" b="1" i="0" u="none" strike="noStrike" cap="none" baseline="0" dirty="0">
                          <a:solidFill>
                            <a:schemeClr val="tx1"/>
                          </a:solidFill>
                          <a:effectLst/>
                          <a:latin typeface="+mn-lt"/>
                          <a:ea typeface="+mn-ea"/>
                          <a:cs typeface="+mn-cs"/>
                          <a:sym typeface="Arial"/>
                          <a:rtl val="0"/>
                        </a:rPr>
                        <a:t>On or after 10/1/23 and before 10/1/24</a:t>
                      </a:r>
                      <a:endParaRPr lang="en-US" sz="1200" b="1" u="sng" dirty="0"/>
                    </a:p>
                  </a:txBody>
                  <a:tcPr/>
                </a:tc>
                <a:tc>
                  <a:txBody>
                    <a:bodyPr/>
                    <a:lstStyle/>
                    <a:p>
                      <a:pPr algn="ctr"/>
                      <a:r>
                        <a:rPr lang="en-US" sz="1400" b="1" u="sng" dirty="0"/>
                        <a:t>Grace Period</a:t>
                      </a:r>
                    </a:p>
                  </a:txBody>
                  <a:tcPr/>
                </a:tc>
                <a:extLst>
                  <a:ext uri="{0D108BD9-81ED-4DB2-BD59-A6C34878D82A}">
                    <a16:rowId xmlns:a16="http://schemas.microsoft.com/office/drawing/2014/main" val="10000"/>
                  </a:ext>
                </a:extLst>
              </a:tr>
              <a:tr h="802640">
                <a:tc>
                  <a:txBody>
                    <a:bodyPr/>
                    <a:lstStyle/>
                    <a:p>
                      <a:r>
                        <a:rPr lang="en-US" sz="1400" b="1" dirty="0"/>
                        <a:t>Federal Direct</a:t>
                      </a:r>
                      <a:r>
                        <a:rPr lang="en-US" sz="1400" b="1" baseline="0" dirty="0"/>
                        <a:t> Unsubsidized Loan – not need based</a:t>
                      </a:r>
                      <a:endParaRPr lang="en-US" sz="1400" b="1" dirty="0"/>
                    </a:p>
                  </a:txBody>
                  <a:tcPr/>
                </a:tc>
                <a:tc>
                  <a:txBody>
                    <a:bodyPr/>
                    <a:lstStyle/>
                    <a:p>
                      <a:pPr algn="ctr"/>
                      <a:r>
                        <a:rPr lang="en-US" sz="1400" dirty="0"/>
                        <a:t>7.05%</a:t>
                      </a:r>
                    </a:p>
                    <a:p>
                      <a:pPr algn="ctr"/>
                      <a:endParaRPr lang="en-US" sz="1400" dirty="0"/>
                    </a:p>
                    <a:p>
                      <a:pPr algn="ctr"/>
                      <a:r>
                        <a:rPr lang="en-US" sz="1400" dirty="0"/>
                        <a:t>Accrues</a:t>
                      </a:r>
                      <a:r>
                        <a:rPr lang="en-US" sz="1400" baseline="0" dirty="0"/>
                        <a:t> while in school </a:t>
                      </a:r>
                      <a:endParaRPr lang="en-US" sz="1400" dirty="0"/>
                    </a:p>
                  </a:txBody>
                  <a:tcPr/>
                </a:tc>
                <a:tc>
                  <a:txBody>
                    <a:bodyPr/>
                    <a:lstStyle/>
                    <a:p>
                      <a:pPr algn="ctr"/>
                      <a:r>
                        <a:rPr lang="en-US" sz="1400" dirty="0"/>
                        <a:t>1.057%</a:t>
                      </a:r>
                    </a:p>
                    <a:p>
                      <a:pPr algn="ctr"/>
                      <a:endParaRPr lang="en-US" sz="1400" dirty="0"/>
                    </a:p>
                    <a:p>
                      <a:pPr algn="ctr"/>
                      <a:r>
                        <a:rPr lang="en-US" sz="1400" dirty="0"/>
                        <a:t>Subtract</a:t>
                      </a:r>
                      <a:r>
                        <a:rPr lang="en-US" sz="1400" baseline="0" dirty="0"/>
                        <a:t> from accepted loan amount</a:t>
                      </a:r>
                      <a:endParaRPr lang="en-US" sz="1400" dirty="0"/>
                    </a:p>
                  </a:txBody>
                  <a:tcPr/>
                </a:tc>
                <a:tc>
                  <a:txBody>
                    <a:bodyPr/>
                    <a:lstStyle/>
                    <a:p>
                      <a:r>
                        <a:rPr lang="en-US" sz="1400" dirty="0"/>
                        <a:t>6 months after</a:t>
                      </a:r>
                      <a:r>
                        <a:rPr lang="en-US" sz="1400" baseline="0" dirty="0"/>
                        <a:t> graduation or if cease to be enrolled at least half time</a:t>
                      </a:r>
                      <a:endParaRPr lang="en-US" sz="1400" dirty="0"/>
                    </a:p>
                  </a:txBody>
                  <a:tcPr/>
                </a:tc>
                <a:extLst>
                  <a:ext uri="{0D108BD9-81ED-4DB2-BD59-A6C34878D82A}">
                    <a16:rowId xmlns:a16="http://schemas.microsoft.com/office/drawing/2014/main" val="10001"/>
                  </a:ext>
                </a:extLst>
              </a:tr>
              <a:tr h="802640">
                <a:tc>
                  <a:txBody>
                    <a:bodyPr/>
                    <a:lstStyle/>
                    <a:p>
                      <a:r>
                        <a:rPr lang="en-US" sz="1400" b="1" dirty="0"/>
                        <a:t>Federal Direct Graduate Plus Loan – credit</a:t>
                      </a:r>
                      <a:r>
                        <a:rPr lang="en-US" sz="1400" b="1" baseline="0" dirty="0"/>
                        <a:t> based and not need based</a:t>
                      </a:r>
                      <a:endParaRPr lang="en-US" sz="1400" b="1" dirty="0"/>
                    </a:p>
                  </a:txBody>
                  <a:tcPr/>
                </a:tc>
                <a:tc>
                  <a:txBody>
                    <a:bodyPr/>
                    <a:lstStyle/>
                    <a:p>
                      <a:pPr algn="ctr"/>
                      <a:r>
                        <a:rPr lang="en-US" sz="1400" dirty="0"/>
                        <a:t>8.05%</a:t>
                      </a:r>
                    </a:p>
                    <a:p>
                      <a:pPr algn="ctr"/>
                      <a:endParaRPr lang="en-US" sz="1400" dirty="0"/>
                    </a:p>
                    <a:p>
                      <a:pPr algn="ctr"/>
                      <a:r>
                        <a:rPr lang="en-US" sz="1400" dirty="0"/>
                        <a:t>Accrues</a:t>
                      </a:r>
                      <a:r>
                        <a:rPr lang="en-US" sz="1400" baseline="0" dirty="0"/>
                        <a:t> while in school </a:t>
                      </a:r>
                      <a:endParaRPr lang="en-US" sz="1400" dirty="0"/>
                    </a:p>
                  </a:txBody>
                  <a:tcPr/>
                </a:tc>
                <a:tc>
                  <a:txBody>
                    <a:bodyPr/>
                    <a:lstStyle/>
                    <a:p>
                      <a:pPr algn="ctr"/>
                      <a:r>
                        <a:rPr lang="en-US" sz="1400" dirty="0"/>
                        <a:t>4.228%</a:t>
                      </a:r>
                    </a:p>
                    <a:p>
                      <a:pPr algn="ctr"/>
                      <a:endParaRPr lang="en-US" sz="1400" dirty="0"/>
                    </a:p>
                    <a:p>
                      <a:pPr algn="ctr"/>
                      <a:r>
                        <a:rPr lang="en-US" sz="1400" dirty="0"/>
                        <a:t>Subtracted</a:t>
                      </a:r>
                      <a:r>
                        <a:rPr lang="en-US" sz="1400" baseline="0" dirty="0"/>
                        <a:t> from accept loan amount</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6 months after graduation</a:t>
                      </a:r>
                      <a:r>
                        <a:rPr lang="en-US" sz="1400" baseline="0" dirty="0"/>
                        <a:t> or if cease to be enrolled at least half time</a:t>
                      </a:r>
                      <a:endParaRPr lang="en-US" sz="1400" dirty="0"/>
                    </a:p>
                    <a:p>
                      <a:endParaRPr lang="en-US" sz="1400" dirty="0"/>
                    </a:p>
                  </a:txBody>
                  <a:tcPr/>
                </a:tc>
                <a:extLst>
                  <a:ext uri="{0D108BD9-81ED-4DB2-BD59-A6C34878D82A}">
                    <a16:rowId xmlns:a16="http://schemas.microsoft.com/office/drawing/2014/main" val="10002"/>
                  </a:ext>
                </a:extLst>
              </a:tr>
            </a:tbl>
          </a:graphicData>
        </a:graphic>
      </p:graphicFrame>
      <p:pic>
        <p:nvPicPr>
          <p:cNvPr id="6" name="Picture 5" descr="Logo IIT C KENT2 2012"/>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2860599536"/>
      </p:ext>
    </p:extLst>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685800" y="1371600"/>
            <a:ext cx="7772400" cy="1066800"/>
          </a:xfrm>
          <a:prstGeom prst="rect">
            <a:avLst/>
          </a:prstGeom>
          <a:noFill/>
          <a:ln>
            <a:noFill/>
          </a:ln>
        </p:spPr>
        <p:txBody>
          <a:bodyPr lIns="91425" tIns="45700" rIns="91425" bIns="45700" anchor="t" anchorCtr="0">
            <a:noAutofit/>
          </a:bodyPr>
          <a:lstStyle/>
          <a:p>
            <a:pPr lvl="0">
              <a:buClr>
                <a:schemeClr val="dk2"/>
              </a:buClr>
              <a:buSzPct val="25000"/>
            </a:pPr>
            <a:r>
              <a:rPr lang="en-US" sz="4400" i="0" u="none" strike="noStrike" cap="none" baseline="0" dirty="0">
                <a:solidFill>
                  <a:srgbClr val="FF0000"/>
                </a:solidFill>
                <a:latin typeface="Calibri" panose="020F0502020204030204" pitchFamily="34" charset="0"/>
                <a:ea typeface="Arial"/>
                <a:cs typeface="Calibri" panose="020F0502020204030204" pitchFamily="34" charset="0"/>
                <a:sym typeface="Arial"/>
              </a:rPr>
              <a:t>Required Documents</a:t>
            </a:r>
          </a:p>
        </p:txBody>
      </p:sp>
      <p:sp>
        <p:nvSpPr>
          <p:cNvPr id="41" name="Shape 41"/>
          <p:cNvSpPr txBox="1">
            <a:spLocks noGrp="1"/>
          </p:cNvSpPr>
          <p:nvPr>
            <p:ph type="body" idx="1"/>
          </p:nvPr>
        </p:nvSpPr>
        <p:spPr>
          <a:xfrm>
            <a:off x="581114" y="2286000"/>
            <a:ext cx="7533650" cy="4352925"/>
          </a:xfrm>
          <a:prstGeom prst="rect">
            <a:avLst/>
          </a:prstGeom>
          <a:noFill/>
          <a:ln>
            <a:noFill/>
          </a:ln>
        </p:spPr>
        <p:txBody>
          <a:bodyPr lIns="91425" tIns="45700" rIns="91425" bIns="45700" anchor="t" anchorCtr="0">
            <a:noAutofit/>
          </a:bodyPr>
          <a:lstStyle/>
          <a:p>
            <a:pPr marL="0" lvl="0" indent="0" algn="ctr">
              <a:spcBef>
                <a:spcPts val="480"/>
              </a:spcBef>
              <a:buSzPct val="100000"/>
              <a:buNone/>
            </a:pPr>
            <a:r>
              <a:rPr lang="en-US" sz="2000" b="1" cap="none" dirty="0">
                <a:latin typeface="Calibri" panose="020F0502020204030204" pitchFamily="34" charset="0"/>
                <a:cs typeface="Calibri" panose="020F0502020204030204" pitchFamily="34" charset="0"/>
              </a:rPr>
              <a:t>For first-time borrowers of federal financial aid at Chicago-Kent</a:t>
            </a:r>
          </a:p>
          <a:p>
            <a:pPr marL="0" lvl="0" indent="0" algn="ctr">
              <a:spcBef>
                <a:spcPts val="480"/>
              </a:spcBef>
              <a:buSzPct val="100000"/>
              <a:buNone/>
            </a:pPr>
            <a:endParaRPr lang="en-US" sz="1800" b="1" cap="none" dirty="0">
              <a:latin typeface="Calibri" panose="020F0502020204030204" pitchFamily="34" charset="0"/>
              <a:cs typeface="Calibri" panose="020F0502020204030204" pitchFamily="34" charset="0"/>
            </a:endParaRPr>
          </a:p>
          <a:p>
            <a:pPr lvl="0" algn="l">
              <a:spcBef>
                <a:spcPts val="480"/>
              </a:spcBef>
              <a:buSzPct val="100000"/>
              <a:buFont typeface="Wingdings" panose="05000000000000000000" pitchFamily="2" charset="2"/>
              <a:buChar char="ü"/>
            </a:pPr>
            <a:r>
              <a:rPr lang="en-US" sz="1800" cap="none" dirty="0">
                <a:latin typeface="Calibri" panose="020F0502020204030204" pitchFamily="34" charset="0"/>
                <a:cs typeface="Calibri" panose="020F0502020204030204" pitchFamily="34" charset="0"/>
              </a:rPr>
              <a:t>Loan Agreement (Master Promissory Note)  for </a:t>
            </a:r>
            <a:r>
              <a:rPr lang="en-US" sz="1800" i="1" cap="none" dirty="0">
                <a:latin typeface="Calibri" panose="020F0502020204030204" pitchFamily="34" charset="0"/>
                <a:cs typeface="Calibri" panose="020F0502020204030204" pitchFamily="34" charset="0"/>
              </a:rPr>
              <a:t>each</a:t>
            </a:r>
            <a:r>
              <a:rPr lang="en-US" sz="1800" cap="none" dirty="0">
                <a:latin typeface="Calibri" panose="020F0502020204030204" pitchFamily="34" charset="0"/>
                <a:cs typeface="Calibri" panose="020F0502020204030204" pitchFamily="34" charset="0"/>
              </a:rPr>
              <a:t> Federal  Direct Loan type you accept </a:t>
            </a:r>
          </a:p>
          <a:p>
            <a:pPr lvl="0" algn="l">
              <a:spcBef>
                <a:spcPts val="480"/>
              </a:spcBef>
              <a:buSzPct val="100000"/>
              <a:buFont typeface="Wingdings" panose="05000000000000000000" pitchFamily="2" charset="2"/>
              <a:buChar char="ü"/>
            </a:pPr>
            <a:endParaRPr lang="en-US" sz="1800" cap="none" dirty="0">
              <a:latin typeface="Calibri" panose="020F0502020204030204" pitchFamily="34" charset="0"/>
              <a:cs typeface="Calibri" panose="020F0502020204030204" pitchFamily="34" charset="0"/>
            </a:endParaRPr>
          </a:p>
          <a:p>
            <a:pPr lvl="0" algn="l">
              <a:spcBef>
                <a:spcPts val="480"/>
              </a:spcBef>
              <a:buSzPct val="100000"/>
              <a:buFont typeface="Wingdings" panose="05000000000000000000" pitchFamily="2" charset="2"/>
              <a:buChar char="ü"/>
            </a:pPr>
            <a:r>
              <a:rPr lang="en-US" sz="1800" cap="none" dirty="0">
                <a:latin typeface="Calibri" panose="020F0502020204030204" pitchFamily="34" charset="0"/>
                <a:cs typeface="Calibri" panose="020F0502020204030204" pitchFamily="34" charset="0"/>
              </a:rPr>
              <a:t>One-time online Loan Entrance Counseling</a:t>
            </a:r>
          </a:p>
          <a:p>
            <a:pPr lvl="0" algn="l">
              <a:spcBef>
                <a:spcPts val="480"/>
              </a:spcBef>
              <a:buSzPct val="100000"/>
              <a:buFont typeface="Wingdings" panose="05000000000000000000" pitchFamily="2" charset="2"/>
              <a:buChar char="ü"/>
            </a:pPr>
            <a:endParaRPr lang="en-US" sz="1800" cap="none" dirty="0">
              <a:latin typeface="Calibri" panose="020F0502020204030204" pitchFamily="34" charset="0"/>
              <a:cs typeface="Calibri" panose="020F0502020204030204" pitchFamily="34" charset="0"/>
            </a:endParaRPr>
          </a:p>
          <a:p>
            <a:pPr lvl="0" algn="l">
              <a:spcBef>
                <a:spcPts val="480"/>
              </a:spcBef>
              <a:buSzPct val="100000"/>
              <a:buFont typeface="Wingdings" panose="05000000000000000000" pitchFamily="2" charset="2"/>
              <a:buChar char="ü"/>
            </a:pPr>
            <a:r>
              <a:rPr lang="en-US" sz="1800" cap="none" dirty="0">
                <a:latin typeface="Calibri" panose="020F0502020204030204" pitchFamily="34" charset="0"/>
                <a:cs typeface="Calibri" panose="020F0502020204030204" pitchFamily="34" charset="0"/>
              </a:rPr>
              <a:t>Studentaid.gov</a:t>
            </a:r>
          </a:p>
          <a:p>
            <a:pPr marL="0" lvl="0" indent="0" algn="l">
              <a:spcBef>
                <a:spcPts val="480"/>
              </a:spcBef>
              <a:buSzPct val="100000"/>
              <a:buNone/>
            </a:pPr>
            <a:endParaRPr lang="en-US" sz="1600" cap="none" dirty="0">
              <a:latin typeface="Calibri" panose="020F0502020204030204" pitchFamily="34" charset="0"/>
              <a:cs typeface="Calibri" panose="020F0502020204030204" pitchFamily="34" charset="0"/>
            </a:endParaRPr>
          </a:p>
          <a:p>
            <a:pPr lvl="0" algn="l">
              <a:spcBef>
                <a:spcPts val="480"/>
              </a:spcBef>
              <a:buSzPct val="100000"/>
              <a:buFont typeface="Wingdings" panose="05000000000000000000" pitchFamily="2" charset="2"/>
              <a:buChar char="ü"/>
            </a:pPr>
            <a:r>
              <a:rPr lang="en-US" sz="1800" cap="none" dirty="0">
                <a:latin typeface="Calibri" panose="020F0502020204030204" pitchFamily="34" charset="0"/>
                <a:cs typeface="Calibri" panose="020F0502020204030204" pitchFamily="34" charset="0"/>
              </a:rPr>
              <a:t>Unsatisfied requirements on the Financial Aid Dashboard of your Access Illinois Tech portal</a:t>
            </a:r>
          </a:p>
        </p:txBody>
      </p:sp>
      <p:sp>
        <p:nvSpPr>
          <p:cNvPr id="42" name="Shape 42"/>
          <p:cNvSpPr txBox="1"/>
          <p:nvPr/>
        </p:nvSpPr>
        <p:spPr>
          <a:xfrm>
            <a:off x="5087725" y="2971800"/>
            <a:ext cx="3000000" cy="3048001"/>
          </a:xfrm>
          <a:prstGeom prst="rect">
            <a:avLst/>
          </a:prstGeom>
        </p:spPr>
        <p:txBody>
          <a:bodyPr lIns="91425" tIns="91425" rIns="91425" bIns="91425" anchor="ctr" anchorCtr="0">
            <a:noAutofit/>
          </a:bodyPr>
          <a:lstStyle/>
          <a:p>
            <a:pPr lvl="0" rtl="0">
              <a:spcBef>
                <a:spcPts val="480"/>
              </a:spcBef>
              <a:buClr>
                <a:schemeClr val="dk1"/>
              </a:buClr>
              <a:buSzPct val="100000"/>
            </a:pPr>
            <a:endParaRPr lang="en-US" sz="2000" dirty="0">
              <a:solidFill>
                <a:schemeClr val="dk1"/>
              </a:solidFill>
            </a:endParaRPr>
          </a:p>
        </p:txBody>
      </p:sp>
      <p:pic>
        <p:nvPicPr>
          <p:cNvPr id="5" name="Picture 4" descr="Logo IIT C KENT2 2012"/>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3069325805"/>
      </p:ext>
    </p:extLst>
  </p:cSld>
  <p:clrMapOvr>
    <a:masterClrMapping/>
  </p:clrMapOvr>
  <p:transition spd="slow">
    <p:cut/>
  </p:transition>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Droplet</Template>
  <TotalTime>8035</TotalTime>
  <Words>552</Words>
  <Application>Microsoft Office PowerPoint</Application>
  <PresentationFormat>On-screen Show (4:3)</PresentationFormat>
  <Paragraphs>164</Paragraphs>
  <Slides>14</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Arial Narrow</vt:lpstr>
      <vt:lpstr>Calibri</vt:lpstr>
      <vt:lpstr>Kalam</vt:lpstr>
      <vt:lpstr>Times New Roman</vt:lpstr>
      <vt:lpstr>Tw Cen MT</vt:lpstr>
      <vt:lpstr>Wingdings</vt:lpstr>
      <vt:lpstr>Droplet</vt:lpstr>
      <vt:lpstr>Financial Aid At-A-Glance </vt:lpstr>
      <vt:lpstr>2024-2025 FAFSA changes Free Application for Federal Student Aid</vt:lpstr>
      <vt:lpstr>FAFSA Free Application for Federal Student Aid</vt:lpstr>
      <vt:lpstr>Cost of Attendance Budget</vt:lpstr>
      <vt:lpstr>Award Review and Acceptance</vt:lpstr>
      <vt:lpstr>Sources of Financial Aid</vt:lpstr>
      <vt:lpstr> External Scholarships </vt:lpstr>
      <vt:lpstr>Current Loan Interest &amp; Fees STUDENTAID.GOV</vt:lpstr>
      <vt:lpstr>Required Documents</vt:lpstr>
      <vt:lpstr>Financial Aid Disbursements</vt:lpstr>
      <vt:lpstr>Refunds</vt:lpstr>
      <vt:lpstr>AccessLex Center for Education &amp; Financial Capability</vt:lpstr>
      <vt:lpstr>FERPa  Family Educational Rights &amp; Privacy Act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Aid 101</dc:title>
  <dc:creator>Financial Aid</dc:creator>
  <cp:lastModifiedBy>empsetup</cp:lastModifiedBy>
  <cp:revision>237</cp:revision>
  <cp:lastPrinted>2019-06-17T14:32:47Z</cp:lastPrinted>
  <dcterms:modified xsi:type="dcterms:W3CDTF">2024-04-06T16:53:42Z</dcterms:modified>
</cp:coreProperties>
</file>